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66" r:id="rId2"/>
    <p:sldId id="257" r:id="rId3"/>
    <p:sldId id="259" r:id="rId4"/>
    <p:sldId id="258" r:id="rId5"/>
    <p:sldId id="260" r:id="rId6"/>
    <p:sldId id="261" r:id="rId7"/>
    <p:sldId id="262" r:id="rId8"/>
    <p:sldId id="264" r:id="rId9"/>
    <p:sldId id="263" r:id="rId10"/>
  </p:sldIdLst>
  <p:sldSz cx="9144000" cy="6858000" type="screen4x3"/>
  <p:notesSz cx="6858000" cy="9144000"/>
  <p:defaultTextStyle>
    <a:defPPr>
      <a:defRPr lang="fi-FI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Objects="1">
      <p:cViewPr varScale="1">
        <p:scale>
          <a:sx n="63" d="100"/>
          <a:sy n="63" d="100"/>
        </p:scale>
        <p:origin x="-24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ykse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E042F0-77F2-C846-BED0-DD2E81B18E25}" type="datetimeFigureOut">
              <a:rPr lang="fi-FI" smtClean="0"/>
              <a:pPr/>
              <a:t>23.2.2011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 osoittamalla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1FB8CA-0BDE-2948-A032-1A4C80BDB34F}" type="slidenum">
              <a:rPr lang="fi-FI" smtClean="0"/>
              <a:pPr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1FB8CA-0BDE-2948-A032-1A4C80BDB34F}" type="slidenum">
              <a:rPr lang="fi-FI" smtClean="0"/>
              <a:pPr/>
              <a:t>6</a:t>
            </a:fld>
            <a:endParaRPr lang="fi-FI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6388" y="739588"/>
            <a:ext cx="8513762" cy="2729753"/>
          </a:xfrm>
        </p:spPr>
        <p:txBody>
          <a:bodyPr>
            <a:noAutofit/>
          </a:bodyPr>
          <a:lstStyle>
            <a:lvl1pPr algn="l">
              <a:lnSpc>
                <a:spcPts val="10800"/>
              </a:lnSpc>
              <a:defRPr sz="10000" b="1" spc="-250" baseline="0">
                <a:solidFill>
                  <a:schemeClr val="tx2"/>
                </a:solidFill>
              </a:defRPr>
            </a:lvl1pPr>
          </a:lstStyle>
          <a:p>
            <a:r>
              <a:rPr lang="fi-FI" smtClean="0"/>
              <a:t>Muokkaa perustyylejä osoitt.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6388" y="3505200"/>
            <a:ext cx="4683050" cy="1344706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440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smtClean="0"/>
              <a:t>Muokkaa alaotsikon perustyyliä osoitt.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75294"/>
            <a:ext cx="1600200" cy="365125"/>
          </a:xfrm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fld id="{71EDCEFA-D9CD-A64C-A56A-5BF21F20E2E5}" type="datetimeFigureOut">
              <a:rPr lang="fi-FI" smtClean="0"/>
              <a:pPr/>
              <a:t>23.2.2011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09800" y="6275294"/>
            <a:ext cx="5638800" cy="365125"/>
          </a:xfrm>
        </p:spPr>
        <p:txBody>
          <a:bodyPr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6275294"/>
            <a:ext cx="609600" cy="365125"/>
          </a:xfr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fld id="{0B848C5F-EDAA-2D4F-82E5-27DAF8EB71DC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perustyylejä osoitt.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spcBef>
                <a:spcPts val="22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fi-FI" smtClean="0"/>
              <a:t>Muokkaa tekstin perustyylejä osoittamalla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DCEFA-D9CD-A64C-A56A-5BF21F20E2E5}" type="datetimeFigureOut">
              <a:rPr lang="fi-FI" smtClean="0"/>
              <a:pPr/>
              <a:t>23.2.2011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48C5F-EDAA-2D4F-82E5-27DAF8EB71DC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151" y="4822206"/>
            <a:ext cx="8511989" cy="1446975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ts val="13800"/>
              </a:lnSpc>
              <a:defRPr sz="13500" b="1" cap="none" spc="-250" baseline="0">
                <a:solidFill>
                  <a:schemeClr val="tx2"/>
                </a:solidFill>
              </a:defRPr>
            </a:lvl1pPr>
          </a:lstStyle>
          <a:p>
            <a:r>
              <a:rPr lang="fi-FI" smtClean="0"/>
              <a:t>Muokkaa perustyylejä osoitt.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874" y="3525980"/>
            <a:ext cx="8355714" cy="1270752"/>
          </a:xfrm>
        </p:spPr>
        <p:txBody>
          <a:bodyPr lIns="0" tIns="0" rIns="0" bIns="0" anchor="b">
            <a:normAutofit/>
          </a:bodyPr>
          <a:lstStyle>
            <a:lvl1pPr marL="0" indent="0" algn="l">
              <a:buNone/>
              <a:defRPr sz="4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osoittamalla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sio, jossa o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151" y="4822206"/>
            <a:ext cx="8511989" cy="1446975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ts val="13800"/>
              </a:lnSpc>
              <a:defRPr sz="13500" b="1" cap="none" spc="-250" baseline="0">
                <a:solidFill>
                  <a:schemeClr val="tx2"/>
                </a:solidFill>
              </a:defRPr>
            </a:lvl1pPr>
          </a:lstStyle>
          <a:p>
            <a:r>
              <a:rPr lang="fi-FI" smtClean="0"/>
              <a:t>Muokkaa perustyylejä osoitt.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874" y="3525980"/>
            <a:ext cx="4428426" cy="1270752"/>
          </a:xfrm>
        </p:spPr>
        <p:txBody>
          <a:bodyPr lIns="0" tIns="0" rIns="0" bIns="0" anchor="b">
            <a:normAutofit/>
          </a:bodyPr>
          <a:lstStyle>
            <a:lvl1pPr marL="0" indent="0" algn="l">
              <a:buNone/>
              <a:defRPr sz="4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osoittamalla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3"/>
          </p:nvPr>
        </p:nvSpPr>
        <p:spPr>
          <a:xfrm rot="21263043">
            <a:off x="5231118" y="261015"/>
            <a:ext cx="3433660" cy="4204035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smtClean="0"/>
              <a:t>Lisää kuva osoittamalla symbolia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mtClean="0"/>
              <a:t>Muokkaa perustyylejä osoitt.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2012" y="2057400"/>
            <a:ext cx="3863788" cy="4068763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osoittamalla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1646" y="2057400"/>
            <a:ext cx="3867912" cy="4068763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osoittamalla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DCEFA-D9CD-A64C-A56A-5BF21F20E2E5}" type="datetimeFigureOut">
              <a:rPr lang="fi-FI" smtClean="0"/>
              <a:pPr/>
              <a:t>23.2.2011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48C5F-EDAA-2D4F-82E5-27DAF8EB71DC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582706"/>
            <a:ext cx="7918450" cy="788894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fi-FI" smtClean="0"/>
              <a:t>Muokkaa perustyylejä osoitt.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5545" y="1546412"/>
            <a:ext cx="3867912" cy="464950"/>
          </a:xfrm>
        </p:spPr>
        <p:txBody>
          <a:bodyPr anchor="b">
            <a:noAutofit/>
          </a:bodyPr>
          <a:lstStyle>
            <a:lvl1pPr marL="0" indent="0" algn="ctr">
              <a:buNone/>
              <a:defRPr sz="26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osoittamalla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936" y="2147887"/>
            <a:ext cx="3867912" cy="3951288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osoittamalla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313" y="1545018"/>
            <a:ext cx="3867912" cy="466344"/>
          </a:xfrm>
        </p:spPr>
        <p:txBody>
          <a:bodyPr anchor="b">
            <a:noAutofit/>
          </a:bodyPr>
          <a:lstStyle>
            <a:lvl1pPr marL="0" indent="0" algn="ctr">
              <a:buNone/>
              <a:defRPr sz="26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osoittamalla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313" y="2147887"/>
            <a:ext cx="3867912" cy="3951288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osoittamalla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DCEFA-D9CD-A64C-A56A-5BF21F20E2E5}" type="datetimeFigureOut">
              <a:rPr lang="fi-FI" smtClean="0"/>
              <a:pPr/>
              <a:t>23.2.2011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48C5F-EDAA-2D4F-82E5-27DAF8EB71D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2" name="Rectangle 11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perustyylejä osoitt.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DCEFA-D9CD-A64C-A56A-5BF21F20E2E5}" type="datetimeFigureOut">
              <a:rPr lang="fi-FI" smtClean="0"/>
              <a:pPr/>
              <a:t>23.2.2011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48C5F-EDAA-2D4F-82E5-27DAF8EB71DC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DCEFA-D9CD-A64C-A56A-5BF21F20E2E5}" type="datetimeFigureOut">
              <a:rPr lang="fi-FI" smtClean="0"/>
              <a:pPr/>
              <a:t>23.2.2011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48C5F-EDAA-2D4F-82E5-27DAF8EB71DC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825" y="1720103"/>
            <a:ext cx="3657600" cy="1162050"/>
          </a:xfrm>
        </p:spPr>
        <p:txBody>
          <a:bodyPr anchor="b">
            <a:noAutofit/>
          </a:bodyPr>
          <a:lstStyle>
            <a:lvl1pPr algn="ctr">
              <a:defRPr sz="3600" b="0"/>
            </a:lvl1pPr>
          </a:lstStyle>
          <a:p>
            <a:r>
              <a:rPr lang="fi-FI" smtClean="0"/>
              <a:t>Muokkaa perustyylejä osoitt.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650" y="658906"/>
            <a:ext cx="3819338" cy="5467258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 osoittamalla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825" y="2877671"/>
            <a:ext cx="3657600" cy="2339788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osoittamalla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DCEFA-D9CD-A64C-A56A-5BF21F20E2E5}" type="datetimeFigureOut">
              <a:rPr lang="fi-FI" smtClean="0"/>
              <a:pPr/>
              <a:t>23.2.2011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48C5F-EDAA-2D4F-82E5-27DAF8EB71DC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823" y="1227427"/>
            <a:ext cx="3657600" cy="566738"/>
          </a:xfrm>
        </p:spPr>
        <p:txBody>
          <a:bodyPr anchor="b">
            <a:noAutofit/>
          </a:bodyPr>
          <a:lstStyle>
            <a:lvl1pPr algn="l">
              <a:defRPr sz="3600" b="0"/>
            </a:lvl1pPr>
          </a:lstStyle>
          <a:p>
            <a:r>
              <a:rPr lang="fi-FI" smtClean="0"/>
              <a:t>Muokkaa perustyylejä osoitt.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194096">
            <a:off x="4845353" y="975801"/>
            <a:ext cx="3496570" cy="4747249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smtClean="0"/>
              <a:t>Lisää kuva osoittamalla symbolia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823" y="1799793"/>
            <a:ext cx="3657600" cy="3991408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osoittamalla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DCEFA-D9CD-A64C-A56A-5BF21F20E2E5}" type="datetimeFigureOut">
              <a:rPr lang="fi-FI" smtClean="0"/>
              <a:pPr/>
              <a:t>23.2.2011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48C5F-EDAA-2D4F-82E5-27DAF8EB71DC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kuvatekstin pääll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011" y="4329953"/>
            <a:ext cx="7907151" cy="927847"/>
          </a:xfrm>
        </p:spPr>
        <p:txBody>
          <a:bodyPr anchor="b" anchorCtr="0">
            <a:noAutofit/>
          </a:bodyPr>
          <a:lstStyle>
            <a:lvl1pPr algn="l">
              <a:defRPr sz="3600"/>
            </a:lvl1pPr>
          </a:lstStyle>
          <a:p>
            <a:r>
              <a:rPr lang="fi-FI" smtClean="0"/>
              <a:t>Muokkaa perustyylejä osoitt.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DCEFA-D9CD-A64C-A56A-5BF21F20E2E5}" type="datetimeFigureOut">
              <a:rPr lang="fi-FI" smtClean="0"/>
              <a:pPr/>
              <a:t>23.2.2011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48C5F-EDAA-2D4F-82E5-27DAF8EB71D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634196" y="5257800"/>
            <a:ext cx="7904950" cy="990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fi-FI" smtClean="0"/>
              <a:t>Muokkaa tekstin perustyylejä osoittamalla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 rot="319004">
            <a:off x="2075968" y="741009"/>
            <a:ext cx="4914362" cy="3240064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smtClean="0"/>
              <a:t>Lisää kuva osoittamalla symbolia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kuva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idx="14"/>
          </p:nvPr>
        </p:nvSpPr>
        <p:spPr>
          <a:xfrm rot="21346724">
            <a:off x="436037" y="494284"/>
            <a:ext cx="4663440" cy="3030003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smtClean="0"/>
              <a:t>Lisää kuva osoittamalla symbolia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011" y="4329953"/>
            <a:ext cx="7907151" cy="927847"/>
          </a:xfrm>
        </p:spPr>
        <p:txBody>
          <a:bodyPr anchor="b" anchorCtr="0">
            <a:noAutofit/>
          </a:bodyPr>
          <a:lstStyle>
            <a:lvl1pPr algn="l">
              <a:defRPr sz="3600"/>
            </a:lvl1pPr>
          </a:lstStyle>
          <a:p>
            <a:r>
              <a:rPr lang="fi-FI" smtClean="0"/>
              <a:t>Muokkaa perustyylejä osoitt.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DCEFA-D9CD-A64C-A56A-5BF21F20E2E5}" type="datetimeFigureOut">
              <a:rPr lang="fi-FI" smtClean="0"/>
              <a:pPr/>
              <a:t>23.2.2011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48C5F-EDAA-2D4F-82E5-27DAF8EB71D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634196" y="5257800"/>
            <a:ext cx="7904950" cy="990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fi-FI" smtClean="0"/>
              <a:t>Muokkaa tekstin perustyylejä osoittamalla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 rot="152337">
            <a:off x="4118577" y="735553"/>
            <a:ext cx="4663440" cy="3030003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smtClean="0"/>
              <a:t>Lisää kuva osoittamalla symbolia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mtClean="0"/>
              <a:t>Muokkaa perustyylejä osoitt.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>
            <a:lvl1pPr>
              <a:spcBef>
                <a:spcPts val="20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fi-FI" smtClean="0"/>
              <a:t>Muokkaa tekstin perustyylejä osoittamalla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DCEFA-D9CD-A64C-A56A-5BF21F20E2E5}" type="datetimeFigureOut">
              <a:rPr lang="fi-FI" smtClean="0"/>
              <a:pPr/>
              <a:t>23.2.2011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48C5F-EDAA-2D4F-82E5-27DAF8EB71DC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72400" y="685801"/>
            <a:ext cx="757518" cy="5440680"/>
          </a:xfrm>
        </p:spPr>
        <p:txBody>
          <a:bodyPr vert="eaVert">
            <a:noAutofit/>
          </a:bodyPr>
          <a:lstStyle/>
          <a:p>
            <a:r>
              <a:rPr lang="fi-FI" smtClean="0"/>
              <a:t>Muokkaa perustyylejä osoitt.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1825" y="685801"/>
            <a:ext cx="6561137" cy="5440680"/>
          </a:xfrm>
        </p:spPr>
        <p:txBody>
          <a:bodyPr vert="eaVert">
            <a:normAutofit/>
          </a:bodyPr>
          <a:lstStyle/>
          <a:p>
            <a:pPr lvl="0"/>
            <a:r>
              <a:rPr lang="fi-FI" smtClean="0"/>
              <a:t>Muokkaa tekstin perustyylejä osoittamalla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DCEFA-D9CD-A64C-A56A-5BF21F20E2E5}" type="datetimeFigureOut">
              <a:rPr lang="fi-FI" smtClean="0"/>
              <a:pPr/>
              <a:t>23.2.2011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48C5F-EDAA-2D4F-82E5-27DAF8EB71DC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2775" y="582706"/>
            <a:ext cx="7918450" cy="78889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fi-FI" smtClean="0"/>
              <a:t>Muokkaa perustyylejä osoitt.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8358" y="2044700"/>
            <a:ext cx="7167284" cy="4081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 osoittamalla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275294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71EDCEFA-D9CD-A64C-A56A-5BF21F20E2E5}" type="datetimeFigureOut">
              <a:rPr lang="fi-FI" smtClean="0"/>
              <a:pPr/>
              <a:t>23.2.2011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5318" y="6275294"/>
            <a:ext cx="56432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275294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0B848C5F-EDAA-2D4F-82E5-27DAF8EB71DC}" type="slidenum">
              <a:rPr lang="fi-FI" smtClean="0"/>
              <a:pPr/>
              <a:t>‹#›</a:t>
            </a:fld>
            <a:endParaRPr lang="fi-FI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bg2"/>
        </a:buClr>
        <a:buSzPct val="90000"/>
        <a:buFont typeface="Wingdings 2" pitchFamily="18" charset="2"/>
        <a:buChar char="Ü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SzPct val="90000"/>
        <a:buFont typeface="Wingdings 2" pitchFamily="18" charset="2"/>
        <a:buChar char="Ü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ct val="20000"/>
        </a:spcBef>
        <a:buClr>
          <a:schemeClr val="bg2"/>
        </a:buClr>
        <a:buSzPct val="90000"/>
        <a:buFont typeface="Wingdings 2" pitchFamily="18" charset="2"/>
        <a:buChar char="Ü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SzPct val="90000"/>
        <a:buFont typeface="Wingdings 2" pitchFamily="18" charset="2"/>
        <a:buChar char="Ü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ct val="20000"/>
        </a:spcBef>
        <a:buClr>
          <a:schemeClr val="bg2"/>
        </a:buClr>
        <a:buSzPct val="90000"/>
        <a:buFont typeface="Wingdings 2" pitchFamily="18" charset="2"/>
        <a:buChar char="Ü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tsikko 2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sz="2800" b="0" dirty="0" smtClean="0">
                <a:solidFill>
                  <a:srgbClr val="FFFFFF"/>
                </a:solidFill>
              </a:rPr>
              <a:t>Vieraskielisen opetuksen opettajankoulutuksen koulutuspoliittiset haasteet</a:t>
            </a:r>
            <a:endParaRPr lang="fi-FI" sz="2800" b="0" dirty="0">
              <a:solidFill>
                <a:srgbClr val="FFFFFF"/>
              </a:solidFill>
            </a:endParaRPr>
          </a:p>
        </p:txBody>
      </p:sp>
      <p:sp>
        <p:nvSpPr>
          <p:cNvPr id="24" name="Alaotsikko 23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i-FI" sz="2400" dirty="0" smtClean="0"/>
              <a:t>Heini-Marja Järvinen </a:t>
            </a:r>
          </a:p>
          <a:p>
            <a:r>
              <a:rPr lang="fi-FI" sz="2400" dirty="0" smtClean="0"/>
              <a:t>Turun yliopisto</a:t>
            </a:r>
            <a:endParaRPr lang="fi-FI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Taustaa</a:t>
            </a:r>
            <a:endParaRPr lang="fi-FI" dirty="0"/>
          </a:p>
        </p:txBody>
      </p:sp>
      <p:sp>
        <p:nvSpPr>
          <p:cNvPr id="5" name="Sisällön paikkamerkki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smtClean="0"/>
              <a:t>Vuodesta 1991 opetuskieli on voinut olla vapaa (muukin kuin suomi, ruotsi, saame tai romani)</a:t>
            </a:r>
          </a:p>
          <a:p>
            <a:r>
              <a:rPr lang="fi-FI" dirty="0" smtClean="0"/>
              <a:t>Valkoinen kirja (1995): 2+1</a:t>
            </a:r>
          </a:p>
          <a:p>
            <a:r>
              <a:rPr lang="fi-FI" dirty="0" smtClean="0"/>
              <a:t>Vieraskielinen sisältöjen opetus nähtiin yhtenä lisämahdollisuutena kielitaidon edistämiseen varsinaisen kielenopetuksen ohella.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smtClean="0"/>
              <a:t>Vieraskielisen opetuksen opettajankoulutus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1990-luvulla Opetushallitus kustansi suhteellisen laajamittaista vieraskielisen opetuksen opettajankoulutusta:</a:t>
            </a:r>
          </a:p>
          <a:p>
            <a:r>
              <a:rPr lang="fi-FI" dirty="0" smtClean="0"/>
              <a:t>15 </a:t>
            </a:r>
            <a:r>
              <a:rPr lang="fi-FI" dirty="0" err="1" smtClean="0"/>
              <a:t>ov</a:t>
            </a:r>
            <a:r>
              <a:rPr lang="fi-FI" dirty="0" smtClean="0"/>
              <a:t> (Turussa 9 tai 10 </a:t>
            </a:r>
            <a:r>
              <a:rPr lang="fi-FI" dirty="0" err="1" smtClean="0"/>
              <a:t>ov</a:t>
            </a:r>
            <a:r>
              <a:rPr lang="fi-FI" dirty="0" smtClean="0"/>
              <a:t> kielen opintoja + 4 tai 5 </a:t>
            </a:r>
            <a:r>
              <a:rPr lang="fi-FI" dirty="0" err="1" smtClean="0"/>
              <a:t>ov</a:t>
            </a:r>
            <a:r>
              <a:rPr lang="fi-FI" dirty="0" smtClean="0"/>
              <a:t> didaktiikkaa), järjestäjänä Turun kesäyliopisto (ja TOKL)</a:t>
            </a:r>
          </a:p>
          <a:p>
            <a:r>
              <a:rPr lang="fi-FI" dirty="0" smtClean="0"/>
              <a:t>5 </a:t>
            </a:r>
            <a:r>
              <a:rPr lang="fi-FI" dirty="0" err="1" smtClean="0"/>
              <a:t>ov</a:t>
            </a:r>
            <a:r>
              <a:rPr lang="fi-FI" dirty="0" smtClean="0"/>
              <a:t>, pääosin didaktiikkaa (Turun yliopiston täydennyskoulutuskeskus)</a:t>
            </a:r>
          </a:p>
          <a:p>
            <a:pPr>
              <a:buNone/>
            </a:pPr>
            <a:r>
              <a:rPr lang="fi-FI" dirty="0" smtClean="0"/>
              <a:t>   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12775" y="582706"/>
            <a:ext cx="7918450" cy="1461994"/>
          </a:xfrm>
        </p:spPr>
        <p:txBody>
          <a:bodyPr>
            <a:noAutofit/>
          </a:bodyPr>
          <a:lstStyle/>
          <a:p>
            <a:r>
              <a:rPr lang="fi-FI" sz="3200" dirty="0" smtClean="0"/>
              <a:t>Vieraskielisen opetuksen opettajat Turussa n. 1990-luvun puolivälistä  tähän päivään</a:t>
            </a:r>
            <a:endParaRPr lang="fi-FI" sz="3200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Suomessa vieraskielistä opetusta antavat pääosin aineenopettajat, joilla on jonkinasteinen vieraan opetuskielen taito, ei yleensä kielen yliopisto-opintoja.</a:t>
            </a:r>
          </a:p>
          <a:p>
            <a:r>
              <a:rPr lang="fi-FI" dirty="0" smtClean="0"/>
              <a:t>Ns. kaksoispätevyyden omaavia luokanopettajia on jonkun verran (</a:t>
            </a:r>
            <a:r>
              <a:rPr lang="fi-FI" dirty="0" err="1" smtClean="0"/>
              <a:t>LO+kieli</a:t>
            </a:r>
            <a:r>
              <a:rPr lang="fi-FI" dirty="0" smtClean="0"/>
              <a:t>, jossa opintoja, yleensä englanti, myös ruotsi, ranska)</a:t>
            </a:r>
          </a:p>
          <a:p>
            <a:r>
              <a:rPr lang="fi-FI" dirty="0" smtClean="0"/>
              <a:t>Muutama kielenopettaja on suuntautunut vieraskieliseen opetukseen (sivuaine psykologia, historia, uskonto, maantiede)</a:t>
            </a:r>
          </a:p>
          <a:p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smtClean="0"/>
              <a:t>Vieraskielisen opettajan kielitaito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i-FI" dirty="0"/>
              <a:t>Opetustoimen henkilöstön kelpoisuusvaatimuksista annetun asetuksen (986/1998, 18.12.2003/1133) 9 §:n mukaan perusopetusta tai esiopetusta antavalla opettajalla tulee olla koulun opetuskielessä erinomainen suullinen ja kirjallinen taito. Jos opetuskieli on muu kuin koulun opetuskieli tai jos kysymys on perusopetuslain 10 §:n 4 momentissa tarkoitetussa koulussa järjestettävästä opetuksesta, opetusta voi antaa myös henkilö, joka hallitsee opetuksessa käytettävän kielen. Opetushallitus määrää tarvittaessa, miten kielen hallinta osoitetaan. </a:t>
            </a:r>
            <a:endParaRPr lang="en-US" dirty="0"/>
          </a:p>
          <a:p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z="2200" dirty="0"/>
              <a:t>Opetushallitus on päättänyt opetustoimen henkilöstön kelpoisuusvaatimuksista annetun asetuksen 9 §:n 2 momentin nojalla, että edellä tarkoitettu opetuskielen hallinta on opettajalla, joka on suorittanut</a:t>
            </a:r>
            <a:r>
              <a:rPr lang="en-US" sz="2200" dirty="0"/>
              <a:t/>
            </a:r>
            <a:br>
              <a:rPr lang="en-US" sz="2200" dirty="0"/>
            </a:br>
            <a:endParaRPr lang="fi-FI" sz="2200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fi-FI" dirty="0"/>
              <a:t>yleisistä kielitutkinnoista annetun lain (668/1994) ja asetuksen (669/1994) mukaisissa kielitutkinnoissa tason viisi mukaisen kokeen, ennen vuotta 2002 kuitenkin em. lain mukaan suoritetuissa tutkinnoissa </a:t>
            </a:r>
            <a:r>
              <a:rPr lang="fi-FI" dirty="0" smtClean="0"/>
              <a:t>tason seitsemän </a:t>
            </a:r>
            <a:r>
              <a:rPr lang="fi-FI" dirty="0"/>
              <a:t>mukaisen kokeen ja yleisistä kielitutkinnoista annetun lain (964/2004) ja valtioneuvoston asetuksen (1163/2004) mukaisissa kielitutkinnoissa tason viisi mukaisen kokeen.</a:t>
            </a:r>
            <a:endParaRPr lang="en-US" dirty="0"/>
          </a:p>
          <a:p>
            <a:pPr lvl="0"/>
            <a:r>
              <a:rPr lang="fi-FI" dirty="0"/>
              <a:t>yliopistossa vähintään 80 opintopisteen laajuiset opetuskielen opinnot</a:t>
            </a:r>
            <a:endParaRPr lang="en-US" dirty="0"/>
          </a:p>
          <a:p>
            <a:pPr>
              <a:buNone/>
            </a:pPr>
            <a:r>
              <a:rPr lang="fi-FI" dirty="0"/>
              <a:t> </a:t>
            </a:r>
            <a:endParaRPr lang="en-US" dirty="0"/>
          </a:p>
          <a:p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Ja vielä jatkuu…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Opetuskielen hallinnan osoittamista edellä tarkoitetulla tavalla edellytetään siinä tapauksessa, että opetussuunnitelman mukaisesta opetuksesta vähintään neljä vuosiviikkotuntia tai neljä kurssia kyseisenä lukuvuonna opetetaan kyseisellä kielellä. </a:t>
            </a:r>
            <a:endParaRPr lang="en-US" dirty="0"/>
          </a:p>
          <a:p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Kielitaito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smtClean="0"/>
              <a:t>Millaista kielitaitoa vieraskielistä opetusta antava opettaja tarvitsee?</a:t>
            </a:r>
          </a:p>
          <a:p>
            <a:pPr lvl="1"/>
            <a:r>
              <a:rPr lang="fi-FI" dirty="0" smtClean="0"/>
              <a:t>Luokkakieli</a:t>
            </a:r>
          </a:p>
          <a:p>
            <a:pPr lvl="1"/>
            <a:r>
              <a:rPr lang="fi-FI" dirty="0" smtClean="0"/>
              <a:t>Aineen kieli </a:t>
            </a:r>
          </a:p>
          <a:p>
            <a:pPr lvl="1"/>
            <a:r>
              <a:rPr lang="fi-FI" dirty="0" smtClean="0"/>
              <a:t>Havainnollistamisen kieli (</a:t>
            </a:r>
            <a:r>
              <a:rPr lang="fi-FI" dirty="0" err="1" smtClean="0"/>
              <a:t>comprehensible</a:t>
            </a:r>
            <a:r>
              <a:rPr lang="fi-FI" dirty="0" smtClean="0"/>
              <a:t> input, mitä se on?)</a:t>
            </a:r>
          </a:p>
          <a:p>
            <a:pPr lvl="1"/>
            <a:r>
              <a:rPr lang="fi-FI" dirty="0" err="1" smtClean="0"/>
              <a:t>Scaffolding-kieli</a:t>
            </a:r>
            <a:endParaRPr lang="fi-FI" dirty="0" smtClean="0"/>
          </a:p>
          <a:p>
            <a:pPr lvl="1"/>
            <a:r>
              <a:rPr lang="fi-FI" dirty="0" smtClean="0"/>
              <a:t>Vuorovaikutuskieli</a:t>
            </a:r>
          </a:p>
          <a:p>
            <a:pPr lvl="1"/>
            <a:endParaRPr lang="fi-FI" dirty="0" smtClean="0"/>
          </a:p>
          <a:p>
            <a:pPr lvl="1"/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12775" y="582706"/>
            <a:ext cx="7918450" cy="1246094"/>
          </a:xfrm>
        </p:spPr>
        <p:txBody>
          <a:bodyPr>
            <a:normAutofit fontScale="90000"/>
          </a:bodyPr>
          <a:lstStyle/>
          <a:p>
            <a:r>
              <a:rPr lang="fi-FI" dirty="0" smtClean="0"/>
              <a:t>Vieraskielisen opettajan pedagoginen pätevyys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988358" y="1828800"/>
            <a:ext cx="7167284" cy="4813300"/>
          </a:xfrm>
        </p:spPr>
        <p:txBody>
          <a:bodyPr>
            <a:normAutofit fontScale="25000" lnSpcReduction="20000"/>
          </a:bodyPr>
          <a:lstStyle/>
          <a:p>
            <a:r>
              <a:rPr lang="fi-FI" sz="8000" dirty="0" smtClean="0"/>
              <a:t>Mistä vieraskielisen opetuksen opettajan pedagoginen pätevyys koostuu?</a:t>
            </a:r>
          </a:p>
          <a:p>
            <a:r>
              <a:rPr lang="fi-FI" sz="8000" dirty="0" smtClean="0"/>
              <a:t>Pedagoginen tieto: miten kielenoppiminen  tapahtuu, miten kieltä opetetaan, miten sisältöä opetetaan vieraalla kielellä.</a:t>
            </a:r>
          </a:p>
          <a:p>
            <a:r>
              <a:rPr lang="fi-FI" sz="8000" dirty="0" smtClean="0"/>
              <a:t>Miten tuetaan käsitteiden oppimista?</a:t>
            </a:r>
          </a:p>
          <a:p>
            <a:r>
              <a:rPr lang="fi-FI" sz="8000" dirty="0" smtClean="0"/>
              <a:t>Millaista ymmärtämistä, tuottamista voi oppilailta odottaa/edellyttää?</a:t>
            </a:r>
          </a:p>
          <a:p>
            <a:r>
              <a:rPr lang="fi-FI" sz="8000" dirty="0" smtClean="0"/>
              <a:t>Mitä  ajattelutaitoja? Miten opettaa ajattelua vieraalla kielellä?</a:t>
            </a:r>
          </a:p>
          <a:p>
            <a:r>
              <a:rPr lang="fi-FI" sz="8000" dirty="0" smtClean="0"/>
              <a:t>Miten vieraan kielen opettamisen menetelmät ja  työtavat voisivat tukea vieraskielistä aineenopetusta?</a:t>
            </a:r>
          </a:p>
          <a:p>
            <a:pPr>
              <a:buNone/>
            </a:pPr>
            <a:r>
              <a:rPr lang="fi-FI" sz="5143" dirty="0" smtClean="0"/>
              <a:t> </a:t>
            </a:r>
          </a:p>
          <a:p>
            <a:endParaRPr lang="fi-FI" dirty="0" smtClean="0"/>
          </a:p>
          <a:p>
            <a:endParaRPr lang="fi-FI" dirty="0" smtClean="0"/>
          </a:p>
          <a:p>
            <a:pPr lvl="1"/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amunkajo">
  <a:themeElements>
    <a:clrScheme name="Aamunkajo">
      <a:dk1>
        <a:sysClr val="windowText" lastClr="000000"/>
      </a:dk1>
      <a:lt1>
        <a:sysClr val="window" lastClr="FFFFFF"/>
      </a:lt1>
      <a:dk2>
        <a:srgbClr val="54638C"/>
      </a:dk2>
      <a:lt2>
        <a:srgbClr val="8D9AB3"/>
      </a:lt2>
      <a:accent1>
        <a:srgbClr val="FFAF03"/>
      </a:accent1>
      <a:accent2>
        <a:srgbClr val="FDE689"/>
      </a:accent2>
      <a:accent3>
        <a:srgbClr val="9E82E7"/>
      </a:accent3>
      <a:accent4>
        <a:srgbClr val="9735BB"/>
      </a:accent4>
      <a:accent5>
        <a:srgbClr val="BF2B2B"/>
      </a:accent5>
      <a:accent6>
        <a:srgbClr val="ED7307"/>
      </a:accent6>
      <a:hlink>
        <a:srgbClr val="FFAF03"/>
      </a:hlink>
      <a:folHlink>
        <a:srgbClr val="FDE689"/>
      </a:folHlink>
    </a:clrScheme>
    <a:fontScheme name="Aamunkajo">
      <a:majorFont>
        <a:latin typeface="Century Gothic"/>
        <a:ea typeface=""/>
        <a:cs typeface=""/>
        <a:font script="Jpan" typeface="ＭＳ Ｐゴシック"/>
      </a:majorFont>
      <a:minorFont>
        <a:latin typeface="Century Gothic"/>
        <a:ea typeface=""/>
        <a:cs typeface=""/>
        <a:font script="Jpan" typeface="ＭＳ Ｐゴシック"/>
      </a:minorFont>
    </a:fontScheme>
    <a:fmtScheme name="Aamunkajo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0000"/>
              </a:schemeClr>
            </a:gs>
            <a:gs pos="100000">
              <a:schemeClr val="phClr">
                <a:tint val="100000"/>
                <a:shade val="94000"/>
                <a:satMod val="135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60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905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38100" dist="12700" dir="5400000">
              <a:srgbClr val="FFFFFF">
                <a:alpha val="75000"/>
              </a:srgbClr>
            </a:innerShdw>
            <a:outerShdw blurRad="88900" dist="50800" dir="5400000" sx="102000" sy="102000" algn="tr" rotWithShape="0">
              <a:srgbClr val="808080">
                <a:alpha val="50000"/>
              </a:srgbClr>
            </a:outerShdw>
          </a:effectLst>
        </a:effectStyle>
        <a:effectStyle>
          <a:effectLst>
            <a:outerShdw blurRad="317500" dist="762000" dir="5400000" sy="45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alanced" dir="tl"/>
          </a:scene3d>
          <a:sp3d extrusionH="12700" prstMaterial="softEdge">
            <a:bevelT w="38100" h="1270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200000"/>
              </a:schemeClr>
              <a:schemeClr val="phClr">
                <a:tint val="30000"/>
                <a:satMod val="30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20000"/>
                <a:satMod val="200000"/>
              </a:schemeClr>
              <a:schemeClr val="phClr">
                <a:tint val="50000"/>
                <a:satMod val="1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Aamunkajo.thmx</Template>
  <TotalTime>0</TotalTime>
  <Words>441</Words>
  <Application>Microsoft Office PowerPoint</Application>
  <PresentationFormat>Näytössä katseltava diaesitys (4:3)</PresentationFormat>
  <Paragraphs>41</Paragraphs>
  <Slides>9</Slides>
  <Notes>1</Notes>
  <HiddenSlides>0</HiddenSlides>
  <MMClips>0</MMClip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9</vt:i4>
      </vt:variant>
    </vt:vector>
  </HeadingPairs>
  <TitlesOfParts>
    <vt:vector size="10" baseType="lpstr">
      <vt:lpstr>Aamunkajo</vt:lpstr>
      <vt:lpstr>Vieraskielisen opetuksen opettajankoulutuksen koulutuspoliittiset haasteet</vt:lpstr>
      <vt:lpstr>Taustaa</vt:lpstr>
      <vt:lpstr>Vieraskielisen opetuksen opettajankoulutus</vt:lpstr>
      <vt:lpstr>Vieraskielisen opetuksen opettajat Turussa n. 1990-luvun puolivälistä  tähän päivään</vt:lpstr>
      <vt:lpstr>Vieraskielisen opettajan kielitaito</vt:lpstr>
      <vt:lpstr>Opetushallitus on päättänyt opetustoimen henkilöstön kelpoisuusvaatimuksista annetun asetuksen 9 §:n 2 momentin nojalla, että edellä tarkoitettu opetuskielen hallinta on opettajalla, joka on suorittanut </vt:lpstr>
      <vt:lpstr>Ja vielä jatkuu…</vt:lpstr>
      <vt:lpstr>Kielitaito</vt:lpstr>
      <vt:lpstr>Vieraskielisen opettajan pedagoginen pätevyys</vt:lpstr>
    </vt:vector>
  </TitlesOfParts>
  <Company>University of Turku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Vieraskielisen opetuksen opettajankoulutuksen kielikoulutuspoliittiset ulottuvuudet </dc:title>
  <dc:creator>Heini-Marja  Järvinen</dc:creator>
  <cp:lastModifiedBy>pikrbarl</cp:lastModifiedBy>
  <cp:revision>6</cp:revision>
  <dcterms:created xsi:type="dcterms:W3CDTF">2011-01-26T18:18:25Z</dcterms:created>
  <dcterms:modified xsi:type="dcterms:W3CDTF">2011-02-23T06:05:07Z</dcterms:modified>
</cp:coreProperties>
</file>