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57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7" autoAdjust="0"/>
    <p:restoredTop sz="94660"/>
  </p:normalViewPr>
  <p:slideViewPr>
    <p:cSldViewPr>
      <p:cViewPr>
        <p:scale>
          <a:sx n="75" d="100"/>
          <a:sy n="75" d="100"/>
        </p:scale>
        <p:origin x="-7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49E27F-167D-43ED-B721-C9FD31A6E92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9E27F-167D-43ED-B721-C9FD31A6E92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1588"/>
            <a:ext cx="9144000" cy="6856412"/>
          </a:xfrm>
          <a:prstGeom prst="rect">
            <a:avLst/>
          </a:prstGeom>
          <a:noFill/>
          <a:ln w="1270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  <p:pic>
        <p:nvPicPr>
          <p:cNvPr id="3080" name="Picture 8" descr="TUMMAP~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8150" cy="6858000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3288" y="2130425"/>
            <a:ext cx="7772400" cy="147002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27188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11188" y="64531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9150535-5596-4B37-872F-3F4BE1D9EFEF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276600" y="6453188"/>
            <a:ext cx="30384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31013" y="64531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007BD2F-3AAD-4877-8859-D57AAC7DC7A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84200" y="95250"/>
            <a:ext cx="3051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510" tIns="46254" rIns="92510" bIns="46254">
            <a:spAutoFit/>
          </a:bodyPr>
          <a:lstStyle/>
          <a:p>
            <a:pPr defTabSz="927100" eaLnBrk="0" hangingPunct="0"/>
            <a:r>
              <a:rPr lang="fi-FI">
                <a:solidFill>
                  <a:srgbClr val="000099"/>
                </a:solidFill>
                <a:latin typeface="Helvetica" pitchFamily="34" charset="0"/>
              </a:rPr>
              <a:t>JYVÄSKYLÄN YLIOPISTO</a:t>
            </a:r>
            <a:endParaRPr lang="fi-FI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E7CF9B-679D-46B8-893B-CA2764D5C2CF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4B1AA9-8778-4D88-A463-FBD476B0A3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CAFAD7-86A8-41CE-B8F4-07AA449A807C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32F6C2-DDF1-456C-B9AE-648B0E61AE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27088" y="1773238"/>
            <a:ext cx="3889375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868863" y="1773238"/>
            <a:ext cx="3889375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4A36DE-70DD-4DBF-8FED-DFD40CF3A560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E0512-88CD-4472-B4B2-3F21DCDD89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5C0561-175B-4D64-99EC-46303B841749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934BE9-4D20-4C82-8A71-9DE0FCB903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37575B-300A-4BBE-B7A0-5996C2258BD5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78501-B149-4E34-8E11-1DDDB5B822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C3EC87-90E8-48AB-8147-08C6FB1166DA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DAD455-808A-452E-B82F-481EC017D7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C24EE8-9BCF-4379-BB9D-37CFE7DDA076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CD58-7DE4-40CF-8F29-CBC9C233E3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A9DF09-25BC-4F0A-B9AA-1CB14474C156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77212-5B46-484E-98C8-C9F468BC1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B96FC4-72F4-47FA-80D3-DDCA82BCD96A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01C603-C34A-41DD-A1A0-3BC46C5A26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775450" y="485775"/>
            <a:ext cx="1982788" cy="5751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27088" y="485775"/>
            <a:ext cx="5795962" cy="5751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3408C5-D282-41BD-A9E8-979E0023411F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98AB58-CD5C-484B-8855-D919C7A6DA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TUMMAP~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43815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485775"/>
            <a:ext cx="7921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773238"/>
            <a:ext cx="79311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8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7A648D13-468D-4E83-8DDA-0759F4A1CC0E}" type="datetime1">
              <a:rPr lang="fi-FI"/>
              <a:pPr/>
              <a:t>23.2.2011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408738"/>
            <a:ext cx="31670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2450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DACBB2A9-E92D-4A00-8854-4502C77C413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584200" y="95250"/>
            <a:ext cx="3051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510" tIns="46254" rIns="92510" bIns="46254">
            <a:spAutoFit/>
          </a:bodyPr>
          <a:lstStyle/>
          <a:p>
            <a:pPr defTabSz="927100" eaLnBrk="0" hangingPunct="0"/>
            <a:r>
              <a:rPr lang="fi-FI">
                <a:solidFill>
                  <a:srgbClr val="000099"/>
                </a:solidFill>
                <a:latin typeface="Helvetica" pitchFamily="34" charset="0"/>
              </a:rPr>
              <a:t>JYVÄSKYLÄN YLIOPISTO</a:t>
            </a:r>
            <a:endParaRPr lang="fi-FI">
              <a:latin typeface="Times New Roman" pitchFamily="18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588"/>
            <a:ext cx="9144000" cy="6856412"/>
          </a:xfrm>
          <a:prstGeom prst="rect">
            <a:avLst/>
          </a:prstGeom>
          <a:noFill/>
          <a:ln w="1270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Helvetic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Helvetic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Helvetic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Helvetic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Helvetic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Helvetic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Helvetic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Helvetic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0099"/>
        </a:buClr>
        <a:buSzPct val="8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1196752"/>
            <a:ext cx="8136136" cy="2403699"/>
          </a:xfrm>
        </p:spPr>
        <p:txBody>
          <a:bodyPr/>
          <a:lstStyle/>
          <a:p>
            <a:r>
              <a:rPr lang="fi-FI" dirty="0" smtClean="0"/>
              <a:t>Vieraskielisen opetuksen politiikkatasot -seminaari</a:t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27.1.2011</a:t>
            </a:r>
            <a:endParaRPr lang="fi-FI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Kielikoulutuspolitiikan verkosto</a:t>
            </a:r>
          </a:p>
          <a:p>
            <a:r>
              <a:rPr lang="fi-FI" dirty="0" smtClean="0"/>
              <a:t>Soveltavan kielentutkimuksen keskus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Ylänuoli 16"/>
          <p:cNvSpPr/>
          <p:nvPr/>
        </p:nvSpPr>
        <p:spPr>
          <a:xfrm>
            <a:off x="3635896" y="5445224"/>
            <a:ext cx="1512168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Ylänuoli 17"/>
          <p:cNvSpPr/>
          <p:nvPr/>
        </p:nvSpPr>
        <p:spPr>
          <a:xfrm rot="10800000">
            <a:off x="3707904" y="764704"/>
            <a:ext cx="1512168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Tekstikehys 18"/>
          <p:cNvSpPr txBox="1"/>
          <p:nvPr/>
        </p:nvSpPr>
        <p:spPr>
          <a:xfrm>
            <a:off x="3851920" y="18864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MAKRO</a:t>
            </a:r>
            <a:endParaRPr lang="fi-FI" dirty="0"/>
          </a:p>
        </p:txBody>
      </p:sp>
      <p:sp>
        <p:nvSpPr>
          <p:cNvPr id="20" name="Tekstikehys 19"/>
          <p:cNvSpPr txBox="1"/>
          <p:nvPr/>
        </p:nvSpPr>
        <p:spPr>
          <a:xfrm>
            <a:off x="3923928" y="630932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MIKRO</a:t>
            </a:r>
            <a:endParaRPr lang="fi-FI" dirty="0"/>
          </a:p>
        </p:txBody>
      </p:sp>
      <p:sp>
        <p:nvSpPr>
          <p:cNvPr id="21" name="Ellipsi 20"/>
          <p:cNvSpPr/>
          <p:nvPr/>
        </p:nvSpPr>
        <p:spPr>
          <a:xfrm>
            <a:off x="3203848" y="2996952"/>
            <a:ext cx="2376264" cy="10801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solidFill>
                  <a:schemeClr val="tx1"/>
                </a:solidFill>
              </a:rPr>
              <a:t>Vieraskielinen opetus</a:t>
            </a:r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23" name="Tekstikehys 22"/>
          <p:cNvSpPr txBox="1"/>
          <p:nvPr/>
        </p:nvSpPr>
        <p:spPr>
          <a:xfrm>
            <a:off x="755576" y="170080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 smtClean="0"/>
              <a:t>YLIKANSALLINEN TASO</a:t>
            </a:r>
            <a:endParaRPr lang="fi-FI" b="1" dirty="0"/>
          </a:p>
        </p:txBody>
      </p:sp>
      <p:sp>
        <p:nvSpPr>
          <p:cNvPr id="24" name="Tekstikehys 23"/>
          <p:cNvSpPr txBox="1"/>
          <p:nvPr/>
        </p:nvSpPr>
        <p:spPr>
          <a:xfrm>
            <a:off x="5292080" y="1772816"/>
            <a:ext cx="309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 smtClean="0"/>
              <a:t>KANSALLINEN TASO</a:t>
            </a:r>
            <a:endParaRPr lang="fi-FI" b="1" dirty="0"/>
          </a:p>
        </p:txBody>
      </p:sp>
      <p:sp>
        <p:nvSpPr>
          <p:cNvPr id="25" name="Tekstikehys 24"/>
          <p:cNvSpPr txBox="1"/>
          <p:nvPr/>
        </p:nvSpPr>
        <p:spPr>
          <a:xfrm>
            <a:off x="827584" y="3068960"/>
            <a:ext cx="2202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smtClean="0"/>
              <a:t>OPPILAITOSTASO</a:t>
            </a:r>
            <a:endParaRPr lang="fi-FI" b="1" dirty="0"/>
          </a:p>
        </p:txBody>
      </p:sp>
      <p:sp>
        <p:nvSpPr>
          <p:cNvPr id="26" name="Tekstikehys 25"/>
          <p:cNvSpPr txBox="1"/>
          <p:nvPr/>
        </p:nvSpPr>
        <p:spPr>
          <a:xfrm>
            <a:off x="6012160" y="2852936"/>
            <a:ext cx="1582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smtClean="0"/>
              <a:t>KUNTATASO</a:t>
            </a:r>
            <a:endParaRPr lang="fi-FI" b="1" dirty="0"/>
          </a:p>
        </p:txBody>
      </p:sp>
      <p:sp>
        <p:nvSpPr>
          <p:cNvPr id="27" name="Tekstikehys 26"/>
          <p:cNvSpPr txBox="1"/>
          <p:nvPr/>
        </p:nvSpPr>
        <p:spPr>
          <a:xfrm>
            <a:off x="5148064" y="4869160"/>
            <a:ext cx="1334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smtClean="0"/>
              <a:t>OPPILAAT</a:t>
            </a:r>
            <a:endParaRPr lang="fi-FI" b="1" dirty="0"/>
          </a:p>
        </p:txBody>
      </p:sp>
      <p:sp>
        <p:nvSpPr>
          <p:cNvPr id="28" name="Tekstikehys 27"/>
          <p:cNvSpPr txBox="1"/>
          <p:nvPr/>
        </p:nvSpPr>
        <p:spPr>
          <a:xfrm>
            <a:off x="1763688" y="429309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 smtClean="0"/>
              <a:t>OPETTAJAT</a:t>
            </a:r>
            <a:endParaRPr lang="fi-FI" b="1" dirty="0"/>
          </a:p>
        </p:txBody>
      </p:sp>
      <p:sp>
        <p:nvSpPr>
          <p:cNvPr id="29" name="Tekstikehys 28"/>
          <p:cNvSpPr txBox="1"/>
          <p:nvPr/>
        </p:nvSpPr>
        <p:spPr>
          <a:xfrm>
            <a:off x="6084168" y="414908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 smtClean="0"/>
              <a:t>VANHEMMAT</a:t>
            </a:r>
            <a:endParaRPr lang="fi-FI" b="1" dirty="0"/>
          </a:p>
        </p:txBody>
      </p:sp>
      <p:sp>
        <p:nvSpPr>
          <p:cNvPr id="30" name="Tekstikehys 29"/>
          <p:cNvSpPr txBox="1"/>
          <p:nvPr/>
        </p:nvSpPr>
        <p:spPr>
          <a:xfrm>
            <a:off x="3059832" y="2420888"/>
            <a:ext cx="282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smtClean="0"/>
              <a:t>ERI KOULUTUSASTEET</a:t>
            </a:r>
            <a:endParaRPr lang="fi-FI" b="1" dirty="0"/>
          </a:p>
        </p:txBody>
      </p:sp>
      <p:sp>
        <p:nvSpPr>
          <p:cNvPr id="31" name="Tekstikehys 30"/>
          <p:cNvSpPr txBox="1"/>
          <p:nvPr/>
        </p:nvSpPr>
        <p:spPr>
          <a:xfrm>
            <a:off x="3275856" y="4581128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smtClean="0"/>
              <a:t>LUOKKAHUONE</a:t>
            </a:r>
            <a:endParaRPr lang="fi-FI" b="1" dirty="0"/>
          </a:p>
        </p:txBody>
      </p:sp>
      <p:sp>
        <p:nvSpPr>
          <p:cNvPr id="34" name="Kaarinuoli oikealle 33"/>
          <p:cNvSpPr/>
          <p:nvPr/>
        </p:nvSpPr>
        <p:spPr>
          <a:xfrm>
            <a:off x="107504" y="620688"/>
            <a:ext cx="1944216" cy="554461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35" name="Kaarinuoli oikealle 34"/>
          <p:cNvSpPr/>
          <p:nvPr/>
        </p:nvSpPr>
        <p:spPr>
          <a:xfrm rot="10800000">
            <a:off x="6876256" y="548680"/>
            <a:ext cx="1944216" cy="554461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  <p:bldP spid="21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4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332656"/>
            <a:ext cx="8424936" cy="6408712"/>
          </a:xfrm>
        </p:spPr>
        <p:txBody>
          <a:bodyPr/>
          <a:lstStyle/>
          <a:p>
            <a:r>
              <a:rPr lang="fi-FI" sz="2200" dirty="0" smtClean="0">
                <a:solidFill>
                  <a:srgbClr val="0070C0"/>
                </a:solidFill>
              </a:rPr>
              <a:t>David Marsh</a:t>
            </a:r>
            <a:r>
              <a:rPr lang="fi-FI" sz="2200" dirty="0" smtClean="0"/>
              <a:t>, Jyväskylän yliopisto</a:t>
            </a:r>
          </a:p>
          <a:p>
            <a:pPr lvl="1"/>
            <a:r>
              <a:rPr lang="fi-FI" sz="2200" smtClean="0"/>
              <a:t>Convergence</a:t>
            </a:r>
            <a:r>
              <a:rPr lang="fi-FI" sz="2200" dirty="0" smtClean="0"/>
              <a:t>, </a:t>
            </a:r>
            <a:r>
              <a:rPr lang="fi-FI" sz="2200" dirty="0" err="1" smtClean="0"/>
              <a:t>integration</a:t>
            </a:r>
            <a:r>
              <a:rPr lang="fi-FI" sz="2200" dirty="0" smtClean="0"/>
              <a:t> and the </a:t>
            </a:r>
            <a:r>
              <a:rPr lang="fi-FI" sz="2200" dirty="0" err="1" smtClean="0"/>
              <a:t>changing</a:t>
            </a:r>
            <a:r>
              <a:rPr lang="fi-FI" sz="2200" dirty="0" smtClean="0"/>
              <a:t> </a:t>
            </a:r>
            <a:r>
              <a:rPr lang="fi-FI" sz="2200" dirty="0" err="1" smtClean="0"/>
              <a:t>face</a:t>
            </a:r>
            <a:r>
              <a:rPr lang="fi-FI" sz="2200" dirty="0" smtClean="0"/>
              <a:t> of </a:t>
            </a:r>
            <a:r>
              <a:rPr lang="fi-FI" sz="2200" dirty="0" err="1" smtClean="0"/>
              <a:t>languages</a:t>
            </a:r>
            <a:r>
              <a:rPr lang="fi-FI" sz="2200" dirty="0" smtClean="0"/>
              <a:t> in </a:t>
            </a:r>
            <a:r>
              <a:rPr lang="fi-FI" sz="2200" dirty="0" err="1" smtClean="0"/>
              <a:t>education</a:t>
            </a:r>
            <a:r>
              <a:rPr lang="fi-FI" sz="2200" dirty="0" smtClean="0"/>
              <a:t>. Case: CLIL in </a:t>
            </a:r>
            <a:r>
              <a:rPr lang="fi-FI" sz="2200" dirty="0" err="1" smtClean="0"/>
              <a:t>Europe</a:t>
            </a:r>
            <a:endParaRPr lang="fi-FI" sz="2200" dirty="0" smtClean="0"/>
          </a:p>
          <a:p>
            <a:r>
              <a:rPr lang="fi-FI" sz="2200" dirty="0" smtClean="0">
                <a:solidFill>
                  <a:srgbClr val="0070C0"/>
                </a:solidFill>
              </a:rPr>
              <a:t>Anna-Kaisa Mustaparta</a:t>
            </a:r>
            <a:r>
              <a:rPr lang="fi-FI" sz="2200" dirty="0" smtClean="0"/>
              <a:t>, Opetushallitus</a:t>
            </a:r>
          </a:p>
          <a:p>
            <a:pPr lvl="1"/>
            <a:r>
              <a:rPr lang="fi-FI" sz="2200" dirty="0" smtClean="0"/>
              <a:t>Vieraskielinen opetus yleissivistävässä koulutuksessa</a:t>
            </a:r>
          </a:p>
          <a:p>
            <a:r>
              <a:rPr lang="fi-FI" sz="2200" dirty="0" smtClean="0">
                <a:solidFill>
                  <a:srgbClr val="0070C0"/>
                </a:solidFill>
              </a:rPr>
              <a:t>Taina Saarinen</a:t>
            </a:r>
            <a:r>
              <a:rPr lang="fi-FI" sz="2200" dirty="0" smtClean="0"/>
              <a:t>, Solki</a:t>
            </a:r>
          </a:p>
          <a:p>
            <a:pPr lvl="1"/>
            <a:r>
              <a:rPr lang="fi-FI" sz="2200" dirty="0" smtClean="0"/>
              <a:t>Näkyvä ja näkymätön korkeakoulutuksen kielikoulutuspolitiikka</a:t>
            </a:r>
          </a:p>
          <a:p>
            <a:r>
              <a:rPr lang="fi-FI" sz="2200" dirty="0" smtClean="0">
                <a:solidFill>
                  <a:srgbClr val="0070C0"/>
                </a:solidFill>
              </a:rPr>
              <a:t>Heini-Marja Järvinen</a:t>
            </a:r>
            <a:r>
              <a:rPr lang="fi-FI" sz="2200" dirty="0" smtClean="0"/>
              <a:t>, Turun yliopisto: </a:t>
            </a:r>
          </a:p>
          <a:p>
            <a:pPr lvl="1"/>
            <a:r>
              <a:rPr lang="fi-FI" sz="2200" dirty="0" smtClean="0"/>
              <a:t>Vieraskielisen opetuksen opettajankoulutuksen kielikoulutuspoliittiset ulottuvuudet</a:t>
            </a:r>
          </a:p>
          <a:p>
            <a:r>
              <a:rPr lang="fi-FI" sz="2200" dirty="0" smtClean="0">
                <a:solidFill>
                  <a:srgbClr val="0070C0"/>
                </a:solidFill>
              </a:rPr>
              <a:t>Tuija </a:t>
            </a:r>
            <a:r>
              <a:rPr lang="fi-FI" sz="2200" dirty="0" err="1" smtClean="0">
                <a:solidFill>
                  <a:srgbClr val="0070C0"/>
                </a:solidFill>
              </a:rPr>
              <a:t>Rasinen</a:t>
            </a:r>
            <a:r>
              <a:rPr lang="fi-FI" sz="2200" dirty="0" smtClean="0"/>
              <a:t>, Jyväskylän kaupunki: </a:t>
            </a:r>
          </a:p>
          <a:p>
            <a:pPr lvl="1"/>
            <a:r>
              <a:rPr lang="fi-FI" sz="2200" dirty="0" smtClean="0"/>
              <a:t>CLIL tuli taloon - Vieraskielisen opetuksen politiikat ja koulun toimintakulttuurin muotoutumine</a:t>
            </a:r>
          </a:p>
          <a:p>
            <a:r>
              <a:rPr lang="fi-FI" sz="2200" dirty="0" smtClean="0">
                <a:solidFill>
                  <a:srgbClr val="0070C0"/>
                </a:solidFill>
              </a:rPr>
              <a:t>Sinikka Lampinen</a:t>
            </a:r>
            <a:r>
              <a:rPr lang="fi-FI" sz="2200" dirty="0" smtClean="0"/>
              <a:t>, Amurin koulu Tampere: </a:t>
            </a:r>
          </a:p>
          <a:p>
            <a:pPr lvl="1"/>
            <a:r>
              <a:rPr lang="fi-FI" sz="2200" dirty="0" smtClean="0"/>
              <a:t>Opettaja kielikoulutuspolitiikan toimeenpanijana: mikä opetuksen käytänteitä ohjaa?</a:t>
            </a:r>
          </a:p>
          <a:p>
            <a:pPr>
              <a:buNone/>
            </a:pPr>
            <a:endParaRPr lang="fi-FI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YU_Soihtupohja_vaaka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Helvetica"/>
        <a:ea typeface=""/>
        <a:cs typeface="Arial"/>
      </a:majorFont>
      <a:minorFont>
        <a:latin typeface="Helvetic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JYU_Soihtupohja_vaaka</Template>
  <TotalTime>0</TotalTime>
  <Words>110</Words>
  <Application>Microsoft Office PowerPoint</Application>
  <PresentationFormat>Näytössä katseltava diaesitys (4:3)</PresentationFormat>
  <Paragraphs>28</Paragraphs>
  <Slides>3</Slides>
  <Notes>1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4" baseType="lpstr">
      <vt:lpstr>JYU_Soihtupohja_vaaka</vt:lpstr>
      <vt:lpstr>Vieraskielisen opetuksen politiikkatasot -seminaari  27.1.2011</vt:lpstr>
      <vt:lpstr>Dia 2</vt:lpstr>
      <vt:lpstr>Dia 3</vt:lpstr>
    </vt:vector>
  </TitlesOfParts>
  <Company>University of Jyväskylä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Vieraskielisen opetuksen politiikkatasot –seminaari 27.1.2011</dc:title>
  <dc:creator>Tarja Nikula</dc:creator>
  <cp:lastModifiedBy>pikrbarl</cp:lastModifiedBy>
  <cp:revision>20</cp:revision>
  <dcterms:created xsi:type="dcterms:W3CDTF">2011-01-26T08:44:21Z</dcterms:created>
  <dcterms:modified xsi:type="dcterms:W3CDTF">2011-02-23T06:04:20Z</dcterms:modified>
</cp:coreProperties>
</file>