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62" r:id="rId3"/>
    <p:sldId id="258" r:id="rId4"/>
    <p:sldId id="261" r:id="rId5"/>
    <p:sldId id="264" r:id="rId6"/>
    <p:sldId id="266" r:id="rId7"/>
    <p:sldId id="265" r:id="rId8"/>
    <p:sldId id="267" r:id="rId9"/>
    <p:sldId id="257" r:id="rId10"/>
    <p:sldId id="259" r:id="rId11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4403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56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44057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4058" name="Rectangle 26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4059" name="Rectangle 2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4060" name="Rectangle 2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31D3E96-60FF-4FEB-9BB4-81AC93AFBE7A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882F2F-826A-4CB5-B922-C6957D60F89B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616A082-4C6F-43CA-9F9E-0917851A1B6C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6B3573-888F-4E7A-86A0-127DA02E4599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1C1E87-F032-479F-B1B4-6F63CE2DC620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A93753-145C-420E-B954-C787A6EBA193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97372A-FB54-4667-8284-C0DABB1BD3D4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3A7D4A-BA54-48A6-8EA0-5887CFE962A6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4D76A9-85C4-4B67-A3A9-FA5A5EE37522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32E258-E270-41BE-9FBE-96FE250B2BCD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A63FB0-3C57-4D90-82D8-2EE1F74FFF13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43011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2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3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4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5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6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7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8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9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0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1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2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3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4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5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6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7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8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9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0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1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032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</a:p>
        </p:txBody>
      </p:sp>
      <p:sp>
        <p:nvSpPr>
          <p:cNvPr id="43033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</a:p>
        </p:txBody>
      </p:sp>
      <p:sp>
        <p:nvSpPr>
          <p:cNvPr id="43034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i-FI"/>
          </a:p>
        </p:txBody>
      </p:sp>
      <p:sp>
        <p:nvSpPr>
          <p:cNvPr id="43035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B24B7AA-FBC1-4AC2-B850-D0ABFD89B1D7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43036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i-FI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tuija.rasinen@jkl.fi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5175"/>
            <a:ext cx="7772400" cy="2303463"/>
          </a:xfrm>
        </p:spPr>
        <p:txBody>
          <a:bodyPr/>
          <a:lstStyle/>
          <a:p>
            <a:r>
              <a:rPr lang="fi-FI">
                <a:latin typeface="Arial" charset="0"/>
              </a:rPr>
              <a:t>CLIL tuli taloon</a:t>
            </a:r>
            <a:r>
              <a:rPr lang="fi-FI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357563"/>
            <a:ext cx="6400800" cy="2063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i-FI" sz="2800"/>
              <a:t>Vieraskielisen opetuksen politiikat ja koulun toimintakulttuurin muotoutuminen</a:t>
            </a:r>
          </a:p>
          <a:p>
            <a:pPr>
              <a:lnSpc>
                <a:spcPct val="90000"/>
              </a:lnSpc>
            </a:pPr>
            <a:r>
              <a:rPr lang="fi-FI" sz="2000"/>
              <a:t>Tuija Rasinen, Jyväskylän kaupunki</a:t>
            </a:r>
          </a:p>
          <a:p>
            <a:pPr>
              <a:lnSpc>
                <a:spcPct val="90000"/>
              </a:lnSpc>
            </a:pPr>
            <a:r>
              <a:rPr lang="fi-FI" sz="2000"/>
              <a:t>Jyväskylän yliopisto 27.1.2011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1. näytös: Brysselin tuulet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fi-FI" sz="2800"/>
              <a:t>Tapahtumapaikat: Yhdentyvä Eurooppa, Suomi</a:t>
            </a:r>
          </a:p>
          <a:p>
            <a:pPr>
              <a:lnSpc>
                <a:spcPct val="80000"/>
              </a:lnSpc>
            </a:pPr>
            <a:r>
              <a:rPr lang="fi-FI" sz="2800"/>
              <a:t>kansainvälinen yhteistyö laajentuu, Suomi hakee EU-jäsenyyttä</a:t>
            </a:r>
            <a:r>
              <a:rPr lang="fi-FI" sz="2800">
                <a:latin typeface="Arial" charset="0"/>
                <a:cs typeface="Arial" charset="0"/>
              </a:rPr>
              <a:t>→ vauhdittaa opetusalan lainsäädäntömuutoksia</a:t>
            </a:r>
          </a:p>
          <a:p>
            <a:pPr>
              <a:lnSpc>
                <a:spcPct val="80000"/>
              </a:lnSpc>
            </a:pPr>
            <a:r>
              <a:rPr lang="fi-FI" sz="2800">
                <a:latin typeface="Arial" charset="0"/>
                <a:cs typeface="Arial" charset="0"/>
              </a:rPr>
              <a:t>lainsäädäntö mahdollistaa vieraskielisen opetuksen toteuttamisen peruskoulussa ja lukiossa</a:t>
            </a:r>
          </a:p>
          <a:p>
            <a:pPr>
              <a:lnSpc>
                <a:spcPct val="80000"/>
              </a:lnSpc>
            </a:pPr>
            <a:r>
              <a:rPr lang="fi-FI" sz="2800">
                <a:latin typeface="Arial" charset="0"/>
                <a:cs typeface="Arial" charset="0"/>
              </a:rPr>
              <a:t>kielitaidon taso- ja monipuolisuusvaatimukset lisääntyvät</a:t>
            </a:r>
          </a:p>
          <a:p>
            <a:pPr>
              <a:lnSpc>
                <a:spcPct val="80000"/>
              </a:lnSpc>
            </a:pPr>
            <a:r>
              <a:rPr lang="fi-FI" sz="2800">
                <a:latin typeface="Arial" charset="0"/>
                <a:cs typeface="Arial" charset="0"/>
              </a:rPr>
              <a:t>odotukset vieraskielisen opetuksen toteuttamisen monimuotoistamiseen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2. näytös: Herääminen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fi-FI" sz="2800"/>
              <a:t>Tapahtumapaikka: Perusopetuksen koulu (lk 1-6) Mukana:  </a:t>
            </a:r>
          </a:p>
          <a:p>
            <a:pPr>
              <a:lnSpc>
                <a:spcPct val="80000"/>
              </a:lnSpc>
            </a:pPr>
            <a:r>
              <a:rPr lang="fi-FI" sz="2800"/>
              <a:t>toimintatavat ja historia: kehittämisen ilmapiiri, asennoituminen uuteen, painotukset</a:t>
            </a:r>
          </a:p>
          <a:p>
            <a:pPr>
              <a:lnSpc>
                <a:spcPct val="80000"/>
              </a:lnSpc>
            </a:pPr>
            <a:r>
              <a:rPr lang="fi-FI" sz="2800"/>
              <a:t>henkilöstö: vahvuudet, osaaminen, innostus</a:t>
            </a:r>
          </a:p>
          <a:p>
            <a:pPr>
              <a:lnSpc>
                <a:spcPct val="80000"/>
              </a:lnSpc>
            </a:pPr>
            <a:r>
              <a:rPr lang="fi-FI" sz="2800"/>
              <a:t>johtaminen: rehtori, paikallinen opetus-/sivistyshallinto</a:t>
            </a:r>
          </a:p>
          <a:p>
            <a:pPr>
              <a:lnSpc>
                <a:spcPct val="80000"/>
              </a:lnSpc>
            </a:pPr>
            <a:r>
              <a:rPr lang="fi-FI" sz="2800"/>
              <a:t>oppilaat</a:t>
            </a:r>
          </a:p>
          <a:p>
            <a:pPr>
              <a:lnSpc>
                <a:spcPct val="80000"/>
              </a:lnSpc>
            </a:pPr>
            <a:r>
              <a:rPr lang="fi-FI" sz="2800"/>
              <a:t>oppilaiden vanhemmat</a:t>
            </a:r>
          </a:p>
          <a:p>
            <a:pPr>
              <a:lnSpc>
                <a:spcPct val="80000"/>
              </a:lnSpc>
            </a:pPr>
            <a:r>
              <a:rPr lang="fi-FI" sz="2800"/>
              <a:t>toimintaympäristö, muut toimijat</a:t>
            </a:r>
          </a:p>
          <a:p>
            <a:pPr>
              <a:lnSpc>
                <a:spcPct val="80000"/>
              </a:lnSpc>
            </a:pPr>
            <a:r>
              <a:rPr lang="fi-FI" sz="2800"/>
              <a:t>opetussuunnitelmat</a:t>
            </a:r>
          </a:p>
          <a:p>
            <a:pPr>
              <a:lnSpc>
                <a:spcPct val="80000"/>
              </a:lnSpc>
            </a:pPr>
            <a:endParaRPr lang="fi-FI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3.näytös: Uudet tuulet puhaltavat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fi-FI" sz="2800"/>
              <a:t>Tapahtumapaikka: kunta, koulujärjestelmä, koulu</a:t>
            </a:r>
          </a:p>
          <a:p>
            <a:pPr>
              <a:lnSpc>
                <a:spcPct val="80000"/>
              </a:lnSpc>
            </a:pPr>
            <a:r>
              <a:rPr lang="fi-FI" sz="2800"/>
              <a:t>koulun ja kotien välinen yhteistyö tiivistyy</a:t>
            </a:r>
          </a:p>
          <a:p>
            <a:pPr>
              <a:lnSpc>
                <a:spcPct val="80000"/>
              </a:lnSpc>
            </a:pPr>
            <a:r>
              <a:rPr lang="fi-FI" sz="2800"/>
              <a:t>kodit aktiivisemmin mukaan koulujen kehittämiseen</a:t>
            </a:r>
            <a:r>
              <a:rPr lang="fi-FI" sz="2800">
                <a:latin typeface="Arial" charset="0"/>
                <a:cs typeface="Arial" charset="0"/>
              </a:rPr>
              <a:t>→ kotien (vanhempien) vaatimukset ja odotukset kasvavat</a:t>
            </a:r>
          </a:p>
          <a:p>
            <a:pPr>
              <a:lnSpc>
                <a:spcPct val="80000"/>
              </a:lnSpc>
            </a:pPr>
            <a:r>
              <a:rPr lang="fi-FI" sz="2800"/>
              <a:t>koulujen odotetaan profiloituvan</a:t>
            </a:r>
          </a:p>
          <a:p>
            <a:pPr>
              <a:lnSpc>
                <a:spcPct val="80000"/>
              </a:lnSpc>
            </a:pPr>
            <a:r>
              <a:rPr lang="fi-FI" sz="2800"/>
              <a:t>paikallinen opetushallinto kannustaa ja resursoi kehittämään ja erottumaan muista</a:t>
            </a:r>
            <a:r>
              <a:rPr lang="fi-FI" sz="2800">
                <a:latin typeface="Arial" charset="0"/>
                <a:cs typeface="Arial" charset="0"/>
              </a:rPr>
              <a:t>→”lippulaivakoulut”</a:t>
            </a:r>
            <a:r>
              <a:rPr lang="fi-FI" sz="2800"/>
              <a:t> (valtakunnallisestikin)</a:t>
            </a:r>
          </a:p>
          <a:p>
            <a:pPr>
              <a:lnSpc>
                <a:spcPct val="80000"/>
              </a:lnSpc>
            </a:pPr>
            <a:r>
              <a:rPr lang="fi-FI" sz="2800"/>
              <a:t>koulun johdon voimakas tuki kehittämistyöhön</a:t>
            </a:r>
          </a:p>
          <a:p>
            <a:pPr>
              <a:lnSpc>
                <a:spcPct val="80000"/>
              </a:lnSpc>
            </a:pPr>
            <a:r>
              <a:rPr lang="fi-FI" sz="2800"/>
              <a:t>koulun opetushenkilöstön rekrytointilinjaus</a:t>
            </a:r>
          </a:p>
          <a:p>
            <a:pPr>
              <a:lnSpc>
                <a:spcPct val="80000"/>
              </a:lnSpc>
            </a:pPr>
            <a:r>
              <a:rPr lang="fi-FI" sz="2800"/>
              <a:t>yliopisto ja koulu(t) konkreettiseen yhteistyöhön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sz="3800"/>
              <a:t>4. näytös: Vieraskielinen opetus myötätuulessa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43926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fi-FI" sz="2800"/>
              <a:t>Tapahtumapaikka: koulu</a:t>
            </a:r>
          </a:p>
          <a:p>
            <a:pPr>
              <a:lnSpc>
                <a:spcPct val="80000"/>
              </a:lnSpc>
            </a:pPr>
            <a:r>
              <a:rPr lang="fi-FI" sz="2800"/>
              <a:t>innostuneita opettajia ja mahdollisuus pitkäkestoiseen täydennyskoulutukseen kotipaikkakunnalla Jyväskylässä </a:t>
            </a:r>
          </a:p>
          <a:p>
            <a:pPr>
              <a:lnSpc>
                <a:spcPct val="80000"/>
              </a:lnSpc>
            </a:pPr>
            <a:r>
              <a:rPr lang="fi-FI" sz="2800"/>
              <a:t>resursointia myös oppimateriaalihankintoihin ja natiiviopettajan palkkaamiseen</a:t>
            </a:r>
          </a:p>
          <a:p>
            <a:pPr>
              <a:lnSpc>
                <a:spcPct val="80000"/>
              </a:lnSpc>
            </a:pPr>
            <a:r>
              <a:rPr lang="fi-FI" sz="2800"/>
              <a:t>kodit tukevat ja arvostavat englanninkielistä opetusta </a:t>
            </a:r>
          </a:p>
          <a:p>
            <a:pPr>
              <a:lnSpc>
                <a:spcPct val="80000"/>
              </a:lnSpc>
            </a:pPr>
            <a:r>
              <a:rPr lang="fi-FI" sz="2800"/>
              <a:t>asuinalueella ”kieliorientaatiota” (opiskelijaperheet, akateemiset perheet, kielipainotuksia alueen päiväkodeissa). Asuinalueella tapahtuva yhteistyö syvenee. </a:t>
            </a:r>
          </a:p>
          <a:p>
            <a:pPr>
              <a:lnSpc>
                <a:spcPct val="80000"/>
              </a:lnSpc>
            </a:pPr>
            <a:endParaRPr lang="fi-FI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Edelleen myötätuulessa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fi-FI" sz="2800"/>
              <a:t>vieraat kielet mukana päiväkotien toiminnassa ja  koulun kerhotoiminnassa</a:t>
            </a:r>
            <a:r>
              <a:rPr lang="fi-FI" sz="2800">
                <a:latin typeface="Arial" charset="0"/>
                <a:cs typeface="Arial" charset="0"/>
              </a:rPr>
              <a:t>→ osaavia ja innokkaita koulutulokkaita</a:t>
            </a:r>
          </a:p>
          <a:p>
            <a:pPr>
              <a:lnSpc>
                <a:spcPct val="80000"/>
              </a:lnSpc>
            </a:pPr>
            <a:r>
              <a:rPr lang="fi-FI" sz="2800"/>
              <a:t>luokanopettajakoulutuksen opetusharjoittelu- ja opiskelujaksot koululla tuovat tuoreita ideoita ja menetelmiä</a:t>
            </a:r>
            <a:r>
              <a:rPr lang="fi-FI" sz="2800">
                <a:latin typeface="Arial" charset="0"/>
                <a:cs typeface="Arial" charset="0"/>
              </a:rPr>
              <a:t>↔ opettajien asiantuntijuuden arvostus</a:t>
            </a:r>
          </a:p>
          <a:p>
            <a:pPr>
              <a:lnSpc>
                <a:spcPct val="80000"/>
              </a:lnSpc>
            </a:pPr>
            <a:r>
              <a:rPr lang="fi-FI" sz="2800">
                <a:latin typeface="Arial" charset="0"/>
                <a:cs typeface="Arial" charset="0"/>
              </a:rPr>
              <a:t>hankkeet aktivoivat: KIMMOKE-hanke ja Lingua- sekä Comenius-hankkeet</a:t>
            </a:r>
            <a:r>
              <a:rPr lang="fi-FI" sz="360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fi-FI" sz="2800">
                <a:latin typeface="Arial" charset="0"/>
                <a:cs typeface="Arial" charset="0"/>
              </a:rPr>
              <a:t>kouluun saadaan rekrytoitua CLIL-orientoituneita opettajia</a:t>
            </a:r>
          </a:p>
          <a:p>
            <a:pPr>
              <a:lnSpc>
                <a:spcPct val="80000"/>
              </a:lnSpc>
            </a:pPr>
            <a:endParaRPr lang="fi-FI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5. näytös: Ristiaallokkoa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i-FI" sz="2800"/>
              <a:t>Tapahtumapaikka: koulu</a:t>
            </a:r>
          </a:p>
          <a:p>
            <a:pPr>
              <a:lnSpc>
                <a:spcPct val="90000"/>
              </a:lnSpc>
            </a:pPr>
            <a:r>
              <a:rPr lang="fi-FI" sz="2800"/>
              <a:t>kehittyy ”kahden kerroksen väkeä”-ilmapiiri </a:t>
            </a:r>
            <a:r>
              <a:rPr lang="en-US" sz="2800">
                <a:cs typeface="Tahoma" pitchFamily="34" charset="0"/>
              </a:rPr>
              <a:t>=&gt;vaikuttaa henkilöstön, oppilaiden ja vanhempien keskinäiseen vuorovaikutukseen ja yhteistyöhön </a:t>
            </a:r>
          </a:p>
          <a:p>
            <a:pPr>
              <a:lnSpc>
                <a:spcPct val="90000"/>
              </a:lnSpc>
            </a:pPr>
            <a:r>
              <a:rPr lang="fi-FI" sz="2800"/>
              <a:t>kehittämisväsymys ja CLIL-opetuksen vaativuus painavat </a:t>
            </a:r>
          </a:p>
          <a:p>
            <a:pPr>
              <a:lnSpc>
                <a:spcPct val="90000"/>
              </a:lnSpc>
            </a:pPr>
            <a:r>
              <a:rPr lang="fi-FI" sz="2800"/>
              <a:t>CLIL-opetuksen ”honeymoon” on ohi, opetus- arki on rankkaa ja arvostustakin koetellaan</a:t>
            </a:r>
          </a:p>
          <a:p>
            <a:pPr>
              <a:lnSpc>
                <a:spcPct val="90000"/>
              </a:lnSpc>
            </a:pPr>
            <a:r>
              <a:rPr lang="fi-FI" sz="2800"/>
              <a:t>CLIL-jatkumo yläkouluun takertelee</a:t>
            </a:r>
          </a:p>
          <a:p>
            <a:pPr>
              <a:lnSpc>
                <a:spcPct val="90000"/>
              </a:lnSpc>
            </a:pPr>
            <a:r>
              <a:rPr lang="fi-FI" sz="2800"/>
              <a:t>taloustilanne heikkenee</a:t>
            </a:r>
            <a:r>
              <a:rPr lang="fi-FI" sz="2800">
                <a:latin typeface="Arial" charset="0"/>
                <a:cs typeface="Arial" charset="0"/>
              </a:rPr>
              <a:t>→resurssit kehittämiseen (”ylimääräiseen”) vajenevat</a:t>
            </a:r>
          </a:p>
          <a:p>
            <a:pPr>
              <a:lnSpc>
                <a:spcPct val="90000"/>
              </a:lnSpc>
            </a:pPr>
            <a:endParaRPr lang="fi-FI" sz="2800"/>
          </a:p>
          <a:p>
            <a:pPr>
              <a:lnSpc>
                <a:spcPct val="90000"/>
              </a:lnSpc>
            </a:pPr>
            <a:endParaRPr lang="fi-FI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6. näytös: Tienhaarassa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fi-FI" sz="2800"/>
              <a:t>Tapahtumapaikka: koulu</a:t>
            </a:r>
          </a:p>
          <a:p>
            <a:pPr>
              <a:lnSpc>
                <a:spcPct val="80000"/>
              </a:lnSpc>
            </a:pPr>
            <a:r>
              <a:rPr lang="fi-FI" sz="2800"/>
              <a:t>henkilöstöllä pohdinnan aika 1998-99</a:t>
            </a:r>
          </a:p>
          <a:p>
            <a:pPr>
              <a:lnSpc>
                <a:spcPct val="80000"/>
              </a:lnSpc>
            </a:pPr>
            <a:r>
              <a:rPr lang="fi-FI" sz="2800"/>
              <a:t>enemmistön päätös: kaikki koulun yleisopetuksen oppilaat saavat sekä suomenkielistä että englanninkielistä opetusta, mahdollisimman tasavertaisesti</a:t>
            </a:r>
          </a:p>
          <a:p>
            <a:pPr>
              <a:lnSpc>
                <a:spcPct val="80000"/>
              </a:lnSpc>
            </a:pPr>
            <a:r>
              <a:rPr lang="fi-FI" sz="2800"/>
              <a:t>ei oppilaiden valikoitumista, CLIL-tunnit järjestellään opettajien välisellä työnjaolla</a:t>
            </a:r>
          </a:p>
          <a:p>
            <a:pPr>
              <a:lnSpc>
                <a:spcPct val="80000"/>
              </a:lnSpc>
            </a:pPr>
            <a:r>
              <a:rPr lang="fi-FI" sz="2800"/>
              <a:t>CLIL-jatkumoa yläkouluun elvytetään </a:t>
            </a:r>
          </a:p>
          <a:p>
            <a:pPr>
              <a:lnSpc>
                <a:spcPct val="80000"/>
              </a:lnSpc>
            </a:pPr>
            <a:r>
              <a:rPr lang="fi-FI" sz="2800"/>
              <a:t>ns. kansainväliset luokat siirtyivät kouluun kunnan kouluverkon tiivistämisen yhteydessä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sz="3800"/>
              <a:t>7.näytös: Vieraskielisen opetuksen kehittämishankkeesta koulun  CLIL-toimintakulttuuriksi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fi-FI" sz="2800"/>
              <a:t>Tapahtumapaikka: kunta, koulu</a:t>
            </a:r>
          </a:p>
          <a:p>
            <a:r>
              <a:rPr lang="fi-FI" sz="2800"/>
              <a:t>CLIL tuli ja jäi taloon (1991-). Nykyään koulussa lähes täysin englannin kielellä opiskelevat luokat sekä kahdella kielellä – suomi ja englanti-opiskelevat luokat</a:t>
            </a:r>
          </a:p>
          <a:p>
            <a:r>
              <a:rPr lang="fi-FI" sz="2800"/>
              <a:t>CLIL jatkuu yläkoulussa, johon oppilaat pääsääntöisesti siirtyvät</a:t>
            </a:r>
          </a:p>
          <a:p>
            <a:r>
              <a:rPr lang="fi-FI" sz="2800"/>
              <a:t>kunnassa IB-lukio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229600" cy="5040313"/>
          </a:xfrm>
        </p:spPr>
        <p:txBody>
          <a:bodyPr/>
          <a:lstStyle/>
          <a:p>
            <a:r>
              <a:rPr lang="fi-FI"/>
              <a:t>Kiitos </a:t>
            </a:r>
            <a:br>
              <a:rPr lang="fi-FI"/>
            </a:br>
            <a:r>
              <a:rPr lang="fi-FI"/>
              <a:t/>
            </a:r>
            <a:br>
              <a:rPr lang="fi-FI"/>
            </a:br>
            <a:r>
              <a:rPr lang="fi-FI" sz="2400"/>
              <a:t>Tuija Rasinen, KT, Jyväskylän kaupunki</a:t>
            </a:r>
            <a:br>
              <a:rPr lang="fi-FI" sz="2400"/>
            </a:br>
            <a:r>
              <a:rPr lang="fi-FI" sz="2400">
                <a:hlinkClick r:id="rId2"/>
              </a:rPr>
              <a:t>tuija.rasinen@jkl.fi</a:t>
            </a:r>
            <a:r>
              <a:rPr lang="fi-FI" sz="2400"/>
              <a:t/>
            </a:r>
            <a:br>
              <a:rPr lang="fi-FI" sz="2400"/>
            </a:br>
            <a:r>
              <a:rPr lang="fi-FI" sz="2400"/>
              <a:t>puh. +358 40 830 7829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irippu">
  <a:themeElements>
    <a:clrScheme name="Esirippu 4">
      <a:dk1>
        <a:srgbClr val="334D3F"/>
      </a:dk1>
      <a:lt1>
        <a:srgbClr val="FFFFFF"/>
      </a:lt1>
      <a:dk2>
        <a:srgbClr val="008000"/>
      </a:dk2>
      <a:lt2>
        <a:srgbClr val="D3F1DB"/>
      </a:lt2>
      <a:accent1>
        <a:srgbClr val="4A6D84"/>
      </a:accent1>
      <a:accent2>
        <a:srgbClr val="213329"/>
      </a:accent2>
      <a:accent3>
        <a:srgbClr val="AAC0AA"/>
      </a:accent3>
      <a:accent4>
        <a:srgbClr val="DADADA"/>
      </a:accent4>
      <a:accent5>
        <a:srgbClr val="B1BAC2"/>
      </a:accent5>
      <a:accent6>
        <a:srgbClr val="1D2D24"/>
      </a:accent6>
      <a:hlink>
        <a:srgbClr val="F0B100"/>
      </a:hlink>
      <a:folHlink>
        <a:srgbClr val="C37103"/>
      </a:folHlink>
    </a:clrScheme>
    <a:fontScheme name="Esirippu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irippu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irippu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irippu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irippu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irippu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irippu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irippu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irippu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irippu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0</TotalTime>
  <Words>418</Words>
  <Application>Microsoft Office PowerPoint</Application>
  <PresentationFormat>Näytössä katseltava diaesitys (4:3)</PresentationFormat>
  <Paragraphs>59</Paragraphs>
  <Slides>10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1" baseType="lpstr">
      <vt:lpstr>Esirippu</vt:lpstr>
      <vt:lpstr>CLIL tuli taloon </vt:lpstr>
      <vt:lpstr>1. näytös: Brysselin tuulet </vt:lpstr>
      <vt:lpstr>2. näytös: Herääminen</vt:lpstr>
      <vt:lpstr>3.näytös: Uudet tuulet puhaltavat </vt:lpstr>
      <vt:lpstr>4. näytös: Vieraskielinen opetus myötätuulessa</vt:lpstr>
      <vt:lpstr>Edelleen myötätuulessa</vt:lpstr>
      <vt:lpstr>5. näytös: Ristiaallokkoa</vt:lpstr>
      <vt:lpstr>6. näytös: Tienhaarassa</vt:lpstr>
      <vt:lpstr>7.näytös: Vieraskielisen opetuksen kehittämishankkeesta koulun  CLIL-toimintakulttuuriksi</vt:lpstr>
      <vt:lpstr>Kiitos   Tuija Rasinen, KT, Jyväskylän kaupunki tuija.rasinen@jkl.fi puh. +358 40 830 7829</vt:lpstr>
    </vt:vector>
  </TitlesOfParts>
  <Company>Jyväskylän kaupunki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CLIL tuli taloon </dc:title>
  <dc:creator>rasinetu</dc:creator>
  <cp:lastModifiedBy>pikrbarl</cp:lastModifiedBy>
  <cp:revision>86</cp:revision>
  <dcterms:created xsi:type="dcterms:W3CDTF">2011-01-25T08:51:09Z</dcterms:created>
  <dcterms:modified xsi:type="dcterms:W3CDTF">2011-02-23T06:05:34Z</dcterms:modified>
</cp:coreProperties>
</file>