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9" r:id="rId3"/>
    <p:sldId id="258" r:id="rId4"/>
    <p:sldId id="273" r:id="rId5"/>
    <p:sldId id="257" r:id="rId6"/>
    <p:sldId id="260" r:id="rId7"/>
    <p:sldId id="278" r:id="rId8"/>
    <p:sldId id="270" r:id="rId9"/>
    <p:sldId id="261" r:id="rId10"/>
    <p:sldId id="276" r:id="rId11"/>
    <p:sldId id="265" r:id="rId12"/>
    <p:sldId id="274" r:id="rId13"/>
    <p:sldId id="277" r:id="rId14"/>
    <p:sldId id="268" r:id="rId15"/>
    <p:sldId id="262" r:id="rId16"/>
    <p:sldId id="267" r:id="rId17"/>
    <p:sldId id="272" r:id="rId18"/>
    <p:sldId id="263" r:id="rId19"/>
    <p:sldId id="259" r:id="rId20"/>
    <p:sldId id="271" r:id="rId21"/>
    <p:sldId id="26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119FC-E641-4731-B646-5ACF2C80EA95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180FC-EA66-4B25-92BB-E8B08A259B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894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HUOM MUOKKAUS!!! joku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kv.sitaatti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suomalaisten kielikoulutuksesta/kielitaidosta voisi olla hyvä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80FC-EA66-4B25-92BB-E8B08A259B68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73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ENTÄ PYYKÖN JA LUODONPÄÄ-MANNIN KÄPPYRÄT?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80FC-EA66-4B25-92BB-E8B08A259B68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82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180FC-EA66-4B25-92BB-E8B08A259B68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40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AA51-B61A-4F59-8923-826B9874D961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892-C4EC-4054-B2AF-FFB38EC80642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01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AA51-B61A-4F59-8923-826B9874D961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892-C4EC-4054-B2AF-FFB38EC80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68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AA51-B61A-4F59-8923-826B9874D961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892-C4EC-4054-B2AF-FFB38EC80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144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AA51-B61A-4F59-8923-826B9874D961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892-C4EC-4054-B2AF-FFB38EC80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30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AA51-B61A-4F59-8923-826B9874D961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892-C4EC-4054-B2AF-FFB38EC80642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97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AA51-B61A-4F59-8923-826B9874D961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892-C4EC-4054-B2AF-FFB38EC80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651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AA51-B61A-4F59-8923-826B9874D961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892-C4EC-4054-B2AF-FFB38EC80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72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AA51-B61A-4F59-8923-826B9874D961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892-C4EC-4054-B2AF-FFB38EC80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818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AA51-B61A-4F59-8923-826B9874D961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892-C4EC-4054-B2AF-FFB38EC80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E2AA51-B61A-4F59-8923-826B9874D961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196892-C4EC-4054-B2AF-FFB38EC80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20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AA51-B61A-4F59-8923-826B9874D961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892-C4EC-4054-B2AF-FFB38EC806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58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E2AA51-B61A-4F59-8923-826B9874D961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196892-C4EC-4054-B2AF-FFB38EC80642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21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ovaamo.fi/" TargetMode="External"/><Relationship Id="rId2" Type="http://schemas.openxmlformats.org/officeDocument/2006/relationships/hyperlink" Target="http://www.kieliverkosto.fi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kol.fi/ajankohtaista/tilastotietoa/tilastotietoa_kielivalinnoista" TargetMode="External"/><Relationship Id="rId5" Type="http://schemas.openxmlformats.org/officeDocument/2006/relationships/hyperlink" Target="http://utbildningskommissionerna.fi/download/138072_Kielten_tarjonta_ja_kielivalintojen_perusteet_perusopetuksessa.pdf" TargetMode="Externa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ek.fi/wp-content/uploads/Henko-2014.pdf" TargetMode="Externa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k.fi/wp-content/uploads/Henko2009_Tyoelamassa_tarvitaan_yha_useampia_kielia.pdf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www.amke.fi/media/julkaisuja/kielitaito_on_ammattitaitoa_201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kol.fi/ajankohtaista/tilastotietoa/tilastotietoa_kielivalinnoista" TargetMode="External"/><Relationship Id="rId5" Type="http://schemas.openxmlformats.org/officeDocument/2006/relationships/hyperlink" Target="http://utbildningskommissionerna.fi/download/138072_Kielten_tarjonta_ja_kielivalintojen_perusteet_perusopetuksessa.pdf" TargetMode="External"/><Relationship Id="rId4" Type="http://schemas.openxmlformats.org/officeDocument/2006/relationships/hyperlink" Target="https://ek.fi/wp-content/uploads/Henko-2014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pimisentuenpaivat.files.wordpress.com/2016/09/monikielisyys-ja-kielelliset-vaikeudet-kristiina-pitkacc88nen.pdf" TargetMode="External"/><Relationship Id="rId2" Type="http://schemas.openxmlformats.org/officeDocument/2006/relationships/hyperlink" Target="http://ec.europa.eu/eurostat/web/education-and-training/data/databa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yle.fi/uutiset/3-9780829?origin=rss" TargetMode="External"/><Relationship Id="rId13" Type="http://schemas.openxmlformats.org/officeDocument/2006/relationships/hyperlink" Target="http://www.ess.fi/uutiset/kotimaa/art2385604" TargetMode="External"/><Relationship Id="rId3" Type="http://schemas.openxmlformats.org/officeDocument/2006/relationships/hyperlink" Target="http://www.ts.fi/uutiset/kotimaa/3664067/Aasialaisten+kielten+tarve+matkailussa+on+ajanut+venajan+kielen+osaamisen+ohi" TargetMode="External"/><Relationship Id="rId7" Type="http://schemas.openxmlformats.org/officeDocument/2006/relationships/hyperlink" Target="http://www.amke.fi/ajankohtaista/uutiset/uutinen/englanti-ja-suomi-toisena-kielena-jyraavat-ammatillisessa-koulutuksessa.html" TargetMode="External"/><Relationship Id="rId12" Type="http://schemas.openxmlformats.org/officeDocument/2006/relationships/hyperlink" Target="http://www.ts.fi/uutiset/kotimaa/3606763/GrahnLaasosen+visiossa+yha+useampi+suomalaislapsi+opiskelee+kiinaa+tai+espanjaa" TargetMode="External"/><Relationship Id="rId2" Type="http://schemas.openxmlformats.org/officeDocument/2006/relationships/hyperlink" Target="http://selkosanomat.fi/teema/suomi-muuttuu-monikielisek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.fi/paakirjoitukset/art-2000005361294.html" TargetMode="External"/><Relationship Id="rId11" Type="http://schemas.openxmlformats.org/officeDocument/2006/relationships/hyperlink" Target="https://www.mtv.fi/uutiset/kotimaa/artikkeli/nuoret-aloittavat-harvoin-valinnaisen-kielen-monipuolinen-kielitaito-on-valikoituneen-joukon-ominaisuus/6528344#gs.nqRLG14" TargetMode="External"/><Relationship Id="rId5" Type="http://schemas.openxmlformats.org/officeDocument/2006/relationships/hyperlink" Target="https://www.helsinki.fi/fi/uutiset/toisto-on-kielenoppimisen-perusta" TargetMode="External"/><Relationship Id="rId15" Type="http://schemas.openxmlformats.org/officeDocument/2006/relationships/image" Target="../media/image1.jpeg"/><Relationship Id="rId10" Type="http://schemas.openxmlformats.org/officeDocument/2006/relationships/hyperlink" Target="http://www.tekniikkatalous.fi/tyoelama/teknisesti-patevia-osaajia-on-usein-homma-kaatuu-kielitaitoon-tuulivoima-ala-huolestui-kieltenopetuksen-vahenemisesta-6669375" TargetMode="External"/><Relationship Id="rId4" Type="http://schemas.openxmlformats.org/officeDocument/2006/relationships/hyperlink" Target="https://yle.fi/uutiset/3-9843164?origin=rss" TargetMode="External"/><Relationship Id="rId9" Type="http://schemas.openxmlformats.org/officeDocument/2006/relationships/hyperlink" Target="https://ek.fi/ajankohtaista/tiedotteet/2014/05/08/kielten-opiskelu-vastaa-heikosti-tyoelaman-tarpeisiin/" TargetMode="External"/><Relationship Id="rId14" Type="http://schemas.openxmlformats.org/officeDocument/2006/relationships/hyperlink" Target="https://yle.fi/uutiset/3-9668238?origin=rs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kol.fi/ajankohtaista/tilastotietoa/tilastotietoa_kielivalinnoista" TargetMode="External"/><Relationship Id="rId2" Type="http://schemas.openxmlformats.org/officeDocument/2006/relationships/hyperlink" Target="http://utbildningskommissionerna.fi/download/138072_Kielten_tarjonta_ja_kielivalintojen_perusteet_perusopetuksess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dirty="0" smtClean="0"/>
              <a:t>Miksi kannattaa opiskella kieliä?</a:t>
            </a:r>
            <a:br>
              <a:rPr lang="fi-FI" dirty="0" smtClean="0"/>
            </a:br>
            <a:r>
              <a:rPr lang="fi-FI" sz="5400" dirty="0" smtClean="0"/>
              <a:t/>
            </a:r>
            <a:br>
              <a:rPr lang="fi-FI" sz="5400" dirty="0" smtClean="0"/>
            </a:br>
            <a:r>
              <a:rPr lang="fi-FI" sz="4400" dirty="0" smtClean="0"/>
              <a:t>- Tietoa kielivalinnoista vanhempainiltoihin</a:t>
            </a:r>
            <a:endParaRPr lang="fi-FI" sz="4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4789729"/>
            <a:ext cx="10058400" cy="1143000"/>
          </a:xfrm>
        </p:spPr>
        <p:txBody>
          <a:bodyPr>
            <a:normAutofit/>
          </a:bodyPr>
          <a:lstStyle/>
          <a:p>
            <a:r>
              <a:rPr lang="fi-FI" sz="1800" dirty="0" smtClean="0"/>
              <a:t>Materiaalin julkaisija: </a:t>
            </a:r>
            <a:r>
              <a:rPr lang="fi-FI" sz="1800" dirty="0" smtClean="0">
                <a:hlinkClick r:id="rId2"/>
              </a:rPr>
              <a:t>Kielikoulutuspolitiikan verkosto (Kieliverkosto)</a:t>
            </a:r>
            <a:endParaRPr lang="fi-FI" sz="1800" dirty="0" smtClean="0"/>
          </a:p>
          <a:p>
            <a:r>
              <a:rPr lang="fi-FI" sz="1800" dirty="0" smtClean="0"/>
              <a:t>Sarjakuvat ja kuvitus: ©</a:t>
            </a:r>
            <a:r>
              <a:rPr lang="fi-FI" sz="1800" dirty="0" smtClean="0">
                <a:hlinkClick r:id="rId3"/>
              </a:rPr>
              <a:t>Luovaamo</a:t>
            </a:r>
            <a:endParaRPr lang="fi-FI" sz="1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162099"/>
            <a:ext cx="1965960" cy="74980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5" y="1624379"/>
            <a:ext cx="2260112" cy="16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57558"/>
          </a:xfrm>
        </p:spPr>
        <p:txBody>
          <a:bodyPr/>
          <a:lstStyle/>
          <a:p>
            <a:r>
              <a:rPr lang="fi-FI" dirty="0" smtClean="0"/>
              <a:t>Kielivalintoihin vaikuttavia tekijöitä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 </a:t>
            </a:r>
          </a:p>
          <a:p>
            <a:endParaRPr lang="fi-FI" sz="1100" dirty="0" smtClean="0"/>
          </a:p>
          <a:p>
            <a:endParaRPr lang="fi-FI" sz="11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554" y="1845734"/>
            <a:ext cx="8124892" cy="44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68" y="4300567"/>
            <a:ext cx="1874715" cy="177009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49469" y="5961185"/>
            <a:ext cx="727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/>
              <a:t>Lähteet: mukaillen, päivitetysti: Kangasvieri, T., Miettinen, E., Kukkohovi, P. &amp; Härmälä, M. 2011: Kielten tarjonta ja kielivalintojen perusteet perusopetuksessa. Tilannekatsaus joulukuu 2011. Opetushallitus. -</a:t>
            </a:r>
            <a:r>
              <a:rPr lang="fi-FI" sz="700" dirty="0">
                <a:hlinkClick r:id="rId5"/>
              </a:rPr>
              <a:t>http://utbildningskommissionerna.fi/</a:t>
            </a:r>
            <a:r>
              <a:rPr lang="fi-FI" sz="700" dirty="0" err="1">
                <a:hlinkClick r:id="rId5"/>
              </a:rPr>
              <a:t>download</a:t>
            </a:r>
            <a:r>
              <a:rPr lang="fi-FI" sz="700" dirty="0">
                <a:hlinkClick r:id="rId5"/>
              </a:rPr>
              <a:t>/138072_Kielten_tarjonta_ja_kielivalintojen_perusteet_perusopetuksessa.pdf</a:t>
            </a:r>
            <a:r>
              <a:rPr lang="fi-FI" sz="700" dirty="0"/>
              <a:t> sekä </a:t>
            </a:r>
            <a:r>
              <a:rPr lang="fi-FI" sz="700" dirty="0">
                <a:hlinkClick r:id="rId6"/>
              </a:rPr>
              <a:t>https://www.sukol.fi/ajankohtaista/tilastotietoa/tilastotietoa_kielivalinnoista</a:t>
            </a:r>
            <a:r>
              <a:rPr lang="fi-FI" sz="700" dirty="0"/>
              <a:t> </a:t>
            </a:r>
          </a:p>
          <a:p>
            <a:endParaRPr lang="fi-FI" sz="700" dirty="0"/>
          </a:p>
        </p:txBody>
      </p:sp>
    </p:spTree>
    <p:extLst>
      <p:ext uri="{BB962C8B-B14F-4D97-AF65-F5344CB8AC3E}">
        <p14:creationId xmlns:p14="http://schemas.microsoft.com/office/powerpoint/2010/main" val="23578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Kieltenopiskelun </a:t>
            </a:r>
            <a:r>
              <a:rPr lang="fi-FI" dirty="0"/>
              <a:t>tilanne Suomessa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>
                <a:sym typeface="Wingdings" panose="05000000000000000000" pitchFamily="2" charset="2"/>
              </a:rPr>
              <a:t> Kielten opetus ja oppilaiden kielivalinnat yksipuolistuneet: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 smtClean="0">
                <a:sym typeface="Wingdings" panose="05000000000000000000" pitchFamily="2" charset="2"/>
              </a:rPr>
              <a:t>Suurin osa opiskelee vain englantia ja ruotsia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 smtClean="0">
                <a:sym typeface="Wingdings" panose="05000000000000000000" pitchFamily="2" charset="2"/>
              </a:rPr>
              <a:t>Kielivalinnat vähentyneet selkeästi 1990-luvulta 2010-luvulle tultaessa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sym typeface="Wingdings" panose="05000000000000000000" pitchFamily="2" charset="2"/>
              </a:rPr>
              <a:t>Englannilla </a:t>
            </a:r>
            <a:r>
              <a:rPr lang="fi-FI" sz="2000" dirty="0" smtClean="0">
                <a:sym typeface="Wingdings" panose="05000000000000000000" pitchFamily="2" charset="2"/>
              </a:rPr>
              <a:t>valta-asema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smtClean="0"/>
              <a:t>Silti työelämä </a:t>
            </a:r>
            <a:r>
              <a:rPr lang="fi-FI" sz="2400" dirty="0"/>
              <a:t>kansainvälistyy ja työelämässä tarvitaan entistä monipuolisempaa </a:t>
            </a:r>
            <a:r>
              <a:rPr lang="fi-FI" sz="2400" dirty="0" smtClean="0"/>
              <a:t>kielitaitoa</a:t>
            </a:r>
          </a:p>
          <a:p>
            <a:pPr marL="0" indent="0">
              <a:buNone/>
            </a:pPr>
            <a:endParaRPr lang="fi-FI" sz="2400" dirty="0" smtClean="0">
              <a:latin typeface="Calibri" pitchFamily="34" charset="0"/>
            </a:endParaRPr>
          </a:p>
          <a:p>
            <a:pPr marL="566928" lvl="3" indent="0">
              <a:buNone/>
            </a:pPr>
            <a:endParaRPr lang="fi-FI" sz="1600" dirty="0">
              <a:latin typeface="Calibri" pitchFamily="34" charset="0"/>
            </a:endParaRPr>
          </a:p>
          <a:p>
            <a:pPr marL="566928" lvl="3" indent="0">
              <a:buNone/>
            </a:pPr>
            <a:r>
              <a:rPr lang="fi-FI" sz="1600" dirty="0" smtClean="0">
                <a:latin typeface="Calibri" pitchFamily="34" charset="0"/>
              </a:rPr>
              <a:t>	</a:t>
            </a:r>
            <a:endParaRPr lang="fi-FI" sz="1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0" y="4469518"/>
            <a:ext cx="1582078" cy="17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367" y="1843921"/>
            <a:ext cx="4604238" cy="269610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9" y="1919082"/>
            <a:ext cx="4082964" cy="239267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7447" y="4944222"/>
            <a:ext cx="4184553" cy="101052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43225"/>
            <a:ext cx="5495558" cy="60069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7438" y="1623088"/>
            <a:ext cx="3493905" cy="222993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9193" y="1391844"/>
            <a:ext cx="5612645" cy="1297614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2732" y="3767289"/>
            <a:ext cx="3928635" cy="2353866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1683" y="83974"/>
            <a:ext cx="3582369" cy="1177986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9813" y="183195"/>
            <a:ext cx="3926498" cy="966615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9813" y="4608300"/>
            <a:ext cx="3166546" cy="16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3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Kielitaitotarpeet </a:t>
            </a:r>
            <a:r>
              <a:rPr lang="fi-FI" sz="4400" dirty="0" err="1" smtClean="0"/>
              <a:t>EK:n</a:t>
            </a:r>
            <a:r>
              <a:rPr lang="fi-FI" sz="4400" dirty="0" smtClean="0"/>
              <a:t> jäsenyrityksissä 2014</a:t>
            </a:r>
            <a:endParaRPr lang="fi-FI" sz="4400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2131655"/>
            <a:ext cx="2399079" cy="364167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1900604" y="5773334"/>
            <a:ext cx="88392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 smtClean="0"/>
              <a:t>Lähde: </a:t>
            </a:r>
            <a:r>
              <a:rPr lang="fi-FI" sz="1050" dirty="0"/>
              <a:t>Elinkeinoelämän keskusliitto 2014: </a:t>
            </a:r>
            <a:r>
              <a:rPr lang="fi-FI" sz="1050" dirty="0" smtClean="0"/>
              <a:t>Kielitaito </a:t>
            </a:r>
            <a:r>
              <a:rPr lang="fi-FI" sz="1050" dirty="0"/>
              <a:t>on kilpailuetu. </a:t>
            </a:r>
            <a:r>
              <a:rPr lang="fi-FI" sz="1050" dirty="0" err="1"/>
              <a:t>EK:n</a:t>
            </a:r>
            <a:r>
              <a:rPr lang="fi-FI" sz="1050" dirty="0"/>
              <a:t> henkilöstö- ja koulutustiedustelu</a:t>
            </a:r>
            <a:r>
              <a:rPr lang="fi-FI" sz="1050" dirty="0" smtClean="0"/>
              <a:t>. - </a:t>
            </a:r>
            <a:r>
              <a:rPr lang="fi-FI" sz="1050" dirty="0">
                <a:hlinkClick r:id="rId5"/>
              </a:rPr>
              <a:t>https://ek.fi/wp-content/uploads/Henko-2014.pdf</a:t>
            </a:r>
            <a:r>
              <a:rPr lang="fi-FI" sz="1050" dirty="0"/>
              <a:t> </a:t>
            </a:r>
            <a:r>
              <a:rPr lang="fi-FI" sz="1050" dirty="0" smtClean="0"/>
              <a:t> </a:t>
            </a:r>
            <a:endParaRPr lang="fi-FI" sz="1050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7023" y="4837883"/>
            <a:ext cx="2533650" cy="9144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675184" y="2131655"/>
            <a:ext cx="7675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Työelämässä tarvitaan monipuolista kielitaitoa.</a:t>
            </a:r>
          </a:p>
        </p:txBody>
      </p:sp>
    </p:spTree>
    <p:extLst>
      <p:ext uri="{BB962C8B-B14F-4D97-AF65-F5344CB8AC3E}">
        <p14:creationId xmlns:p14="http://schemas.microsoft.com/office/powerpoint/2010/main" val="19509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Tassu &amp; Tiu: Love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5" y="2118740"/>
            <a:ext cx="10775225" cy="3631429"/>
          </a:xfr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Keskustele 2-3 hengen ryhmissä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 smtClean="0"/>
              <a:t> Mitä hyötyä lapsellesi on kielten oppimisesta?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  <a:r>
              <a:rPr lang="fi-FI" dirty="0" smtClean="0"/>
              <a:t>Entä voiko kielten oppimisesta tai opiskelusta olla lapsellesi jotakin haittaa?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 smtClean="0"/>
              <a:t> Miten kielten opiskelu tai opiskelemattomuus vaikuttaa mielestäsi lapsesi tulevaisuuteen?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 smtClean="0"/>
              <a:t> Millä keinoilla sinä huoltajana voit tukea lapsen kieltenopiskelua? Millaisia vaikeuksia siinä voi olla?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jos lapsella on oppimisvaikeuksia?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Kieliin voi tehdä oman opetussuunnitelman lapsille, joilla on oppimisvaikeuksia eli oppimisvaikeudet eivät välttämättä ole este kielten </a:t>
            </a:r>
            <a:r>
              <a:rPr lang="fi-FI" sz="2400" dirty="0" smtClean="0"/>
              <a:t>opiskelulle.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 S2-oppijat: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 smtClean="0"/>
              <a:t>Laajemmat </a:t>
            </a:r>
            <a:r>
              <a:rPr lang="fi-FI" sz="2000" dirty="0"/>
              <a:t>kielen kehityksen vaikeudet pitää todentaa myös omalla </a:t>
            </a:r>
            <a:r>
              <a:rPr lang="fi-FI" sz="2000" dirty="0" smtClean="0"/>
              <a:t>äidinkielellä.</a:t>
            </a:r>
            <a:endParaRPr lang="fi-FI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 smtClean="0"/>
              <a:t>Kielellisen </a:t>
            </a:r>
            <a:r>
              <a:rPr lang="fi-FI" sz="2000" dirty="0"/>
              <a:t>vaikeuden määrittely monikielisillä vaikeaa, koska arviointimenetelmät on tarkoitettu yksikielisten lasten/nuorten arviointia </a:t>
            </a:r>
            <a:r>
              <a:rPr lang="fi-FI" sz="2000" dirty="0" smtClean="0"/>
              <a:t>varten. </a:t>
            </a: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3" y="4079424"/>
            <a:ext cx="1916186" cy="217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Miten kieliä voi </a:t>
            </a:r>
            <a:r>
              <a:rPr lang="fi-FI" sz="3600" dirty="0" smtClean="0"/>
              <a:t>oppia kouluopetuksen ulkopuolella?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Kielen havainnointi, monikielisen ympäristön tiedostaminen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Kaikki kohdekielinen vuorovaikutus tukee kielenoppimista: harjoitella voi kenen tahansa kanssa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Arjen tilanteet kielitaidon käytön paikkoina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Puhumisen harjoittelu ja toiston merkitys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Sanaston harjoittelu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Kaikenlaista kielellistä materiaalia eri kielillä: lastenohjelmat, musiikki, </a:t>
            </a:r>
            <a:r>
              <a:rPr lang="fi-FI" dirty="0" err="1" smtClean="0"/>
              <a:t>podcastit</a:t>
            </a:r>
            <a:r>
              <a:rPr lang="fi-FI" dirty="0" smtClean="0"/>
              <a:t>, keskustelut, lehdet, kirjat, pelit...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 Miten voit huoltajana tukea </a:t>
            </a:r>
            <a:r>
              <a:rPr lang="fi-FI" dirty="0"/>
              <a:t>lapsen kielellistä </a:t>
            </a:r>
            <a:r>
              <a:rPr lang="fi-FI" dirty="0" smtClean="0"/>
              <a:t>kehittymistä?</a:t>
            </a: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Tarjoa katseltavaa, kuunneltavaa ja tekemistä eri kielillä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Juttele </a:t>
            </a:r>
            <a:r>
              <a:rPr lang="fi-FI" dirty="0"/>
              <a:t>kielestä/kielistä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577" y="0"/>
            <a:ext cx="196596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6331" y="413238"/>
            <a:ext cx="10058401" cy="852855"/>
          </a:xfrm>
        </p:spPr>
        <p:txBody>
          <a:bodyPr>
            <a:normAutofit/>
          </a:bodyPr>
          <a:lstStyle/>
          <a:p>
            <a:r>
              <a:rPr lang="fi-FI" dirty="0" smtClean="0"/>
              <a:t>Suomi on jo monikielinen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70" y="1818445"/>
            <a:ext cx="5969976" cy="448413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850" y="1903646"/>
            <a:ext cx="2154604" cy="1547223"/>
          </a:xfrm>
          <a:prstGeom prst="rect">
            <a:avLst/>
          </a:prstGeom>
        </p:spPr>
      </p:pic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02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S2-oppijat, oma äidinkieli ja muut </a:t>
            </a:r>
            <a:br>
              <a:rPr lang="fi-FI" dirty="0" smtClean="0"/>
            </a:br>
            <a:r>
              <a:rPr lang="fi-FI" dirty="0" smtClean="0"/>
              <a:t>opiskeltavat kielet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91408" y="1845734"/>
            <a:ext cx="956427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Äidinkielen hallinta tukee </a:t>
            </a:r>
            <a:r>
              <a:rPr lang="fi-FI" dirty="0" smtClean="0"/>
              <a:t>muiden </a:t>
            </a:r>
            <a:r>
              <a:rPr lang="fi-FI" dirty="0"/>
              <a:t>kielten </a:t>
            </a:r>
            <a:r>
              <a:rPr lang="fi-FI" dirty="0" smtClean="0"/>
              <a:t>oppimista. Siksi lapsen/nuoren </a:t>
            </a:r>
            <a:r>
              <a:rPr lang="fi-FI" dirty="0"/>
              <a:t>on hyvä osallistua oman äidinkielen </a:t>
            </a:r>
            <a:r>
              <a:rPr lang="fi-FI" dirty="0" smtClean="0"/>
              <a:t>opetukseen, jos sellaista on tarjolla.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 Kielitietoisuus</a:t>
            </a:r>
            <a:r>
              <a:rPr lang="fi-FI" dirty="0"/>
              <a:t>: lapsesta kasvaa kielitietoisempi myös oman </a:t>
            </a:r>
            <a:r>
              <a:rPr lang="fi-FI" dirty="0" smtClean="0"/>
              <a:t>äidinkielensä suhteen, kun hän opiskelee muita kieliä.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 Puhu </a:t>
            </a:r>
            <a:r>
              <a:rPr lang="fi-FI" dirty="0"/>
              <a:t>omaa äidinkieltäsi lapselle. 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 Pidä yhteyttä omankielisiin sukulaisiin, etenkin lapsen kanssa saman ikäisiin </a:t>
            </a:r>
            <a:endParaRPr lang="fi-FI" dirty="0"/>
          </a:p>
          <a:p>
            <a:pPr marL="201168" lvl="1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  <p:pic>
        <p:nvPicPr>
          <p:cNvPr id="5" name="Sisällön paikkamerkki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" y="4018085"/>
            <a:ext cx="1570809" cy="20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Tassu &amp; Tiu: Etelään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5" y="2482523"/>
            <a:ext cx="11312769" cy="32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Lisätietoja kieltenopiskelusta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/>
              <a:t>Amke</a:t>
            </a:r>
            <a:r>
              <a:rPr lang="fi-FI" dirty="0"/>
              <a:t> 2017: Kielitaito on ammattitaitoa</a:t>
            </a:r>
            <a:r>
              <a:rPr lang="fi-FI" dirty="0" smtClean="0"/>
              <a:t>. </a:t>
            </a:r>
            <a:r>
              <a:rPr lang="fi-FI" dirty="0">
                <a:hlinkClick r:id="rId2"/>
              </a:rPr>
              <a:t>http://www.amke.fi/media/julkaisuja/kielitaito_on_ammattitaitoa_2017.pdf</a:t>
            </a:r>
            <a:r>
              <a:rPr lang="fi-FI" dirty="0"/>
              <a:t> </a:t>
            </a:r>
          </a:p>
          <a:p>
            <a:r>
              <a:rPr lang="fi-FI" dirty="0" err="1" smtClean="0"/>
              <a:t>Arkkila</a:t>
            </a:r>
            <a:r>
              <a:rPr lang="fi-FI" dirty="0"/>
              <a:t>, </a:t>
            </a:r>
            <a:r>
              <a:rPr lang="fi-FI" dirty="0" err="1"/>
              <a:t>Smolander</a:t>
            </a:r>
            <a:r>
              <a:rPr lang="fi-FI" dirty="0"/>
              <a:t>, Laasonen; Monikielisyys ja kielellinen erityisvaikeus. Duodecim 2013, </a:t>
            </a:r>
            <a:r>
              <a:rPr lang="fi-FI" dirty="0" smtClean="0"/>
              <a:t>129:2007</a:t>
            </a:r>
            <a:r>
              <a:rPr lang="fi-FI" dirty="0"/>
              <a:t>.</a:t>
            </a:r>
          </a:p>
          <a:p>
            <a:r>
              <a:rPr lang="fi-FI" dirty="0" smtClean="0"/>
              <a:t>Aro</a:t>
            </a:r>
            <a:r>
              <a:rPr lang="fi-FI" dirty="0"/>
              <a:t>, Siiskonen &amp; Ahonen (toim.) Ymmärsinkö oikein? PS-kustannus.</a:t>
            </a:r>
          </a:p>
          <a:p>
            <a:r>
              <a:rPr lang="fi-FI" dirty="0" smtClean="0"/>
              <a:t>Arvonen</a:t>
            </a:r>
            <a:r>
              <a:rPr lang="fi-FI" dirty="0"/>
              <a:t>, </a:t>
            </a:r>
            <a:r>
              <a:rPr lang="fi-FI" dirty="0" err="1"/>
              <a:t>Katva</a:t>
            </a:r>
            <a:r>
              <a:rPr lang="fi-FI" dirty="0"/>
              <a:t> &amp; </a:t>
            </a:r>
            <a:r>
              <a:rPr lang="fi-FI" dirty="0" smtClean="0"/>
              <a:t>Nurminen: Maahanmuuttajien </a:t>
            </a:r>
            <a:r>
              <a:rPr lang="fi-FI" dirty="0"/>
              <a:t>oppimisvaikeuksien tunnistaminen. </a:t>
            </a:r>
            <a:r>
              <a:rPr lang="fi-FI" dirty="0" smtClean="0"/>
              <a:t>PS-kustannus.</a:t>
            </a:r>
            <a:endParaRPr lang="fi-FI" dirty="0"/>
          </a:p>
          <a:p>
            <a:r>
              <a:rPr lang="fi-FI" dirty="0"/>
              <a:t>Elinkeinoelämän keskusliitto 2010: Työelämässä tarvitaan yhä useampia kieliä. </a:t>
            </a:r>
            <a:r>
              <a:rPr lang="fi-FI" dirty="0" err="1"/>
              <a:t>EK:n</a:t>
            </a:r>
            <a:r>
              <a:rPr lang="fi-FI" dirty="0"/>
              <a:t> henkilöstö- ja koulutustiedustelu. - </a:t>
            </a:r>
            <a:r>
              <a:rPr lang="fi-FI" dirty="0">
                <a:hlinkClick r:id="rId3"/>
              </a:rPr>
              <a:t>https://ek.fi/wp-content/uploads/Henko2009_Tyoelamassa_tarvitaan_yha_useampia_kielia.pdf</a:t>
            </a:r>
            <a:r>
              <a:rPr lang="fi-FI" dirty="0"/>
              <a:t> </a:t>
            </a:r>
          </a:p>
          <a:p>
            <a:r>
              <a:rPr lang="fi-FI" dirty="0"/>
              <a:t>Elinkeinoelämän keskusliitto 2014: Kielitaito on kilpailuetu. </a:t>
            </a:r>
            <a:r>
              <a:rPr lang="fi-FI" dirty="0" err="1"/>
              <a:t>EK:n</a:t>
            </a:r>
            <a:r>
              <a:rPr lang="fi-FI" dirty="0"/>
              <a:t> henkilöstö- ja koulutustiedustelu. - </a:t>
            </a:r>
            <a:r>
              <a:rPr lang="fi-FI" dirty="0">
                <a:hlinkClick r:id="rId4"/>
              </a:rPr>
              <a:t>https://ek.fi/wp-content/uploads/Henko-2014.pdf</a:t>
            </a:r>
            <a:r>
              <a:rPr lang="fi-FI" dirty="0"/>
              <a:t> </a:t>
            </a:r>
          </a:p>
          <a:p>
            <a:r>
              <a:rPr lang="fi-FI" dirty="0" smtClean="0"/>
              <a:t>Kangasvieri</a:t>
            </a:r>
            <a:r>
              <a:rPr lang="fi-FI" dirty="0"/>
              <a:t>, T., Miettinen, E., Kukkohovi, P. &amp; Härmälä, M. 2011: Kielten tarjonta ja kielivalintojen perusteet perusopetuksessa. Tilannekatsaus joulukuu 2011. Opetushallitus. -</a:t>
            </a:r>
            <a:r>
              <a:rPr lang="fi-FI" dirty="0">
                <a:hlinkClick r:id="rId5"/>
              </a:rPr>
              <a:t>http://utbildningskommissionerna.fi/</a:t>
            </a:r>
            <a:r>
              <a:rPr lang="fi-FI" dirty="0" err="1">
                <a:hlinkClick r:id="rId5"/>
              </a:rPr>
              <a:t>download</a:t>
            </a:r>
            <a:r>
              <a:rPr lang="fi-FI" dirty="0">
                <a:hlinkClick r:id="rId5"/>
              </a:rPr>
              <a:t>/138072_Kielten_tarjonta_ja_kielivalintojen_perusteet_perusopetuksessa.pdf</a:t>
            </a:r>
            <a:r>
              <a:rPr lang="fi-FI" dirty="0"/>
              <a:t> </a:t>
            </a:r>
          </a:p>
          <a:p>
            <a:r>
              <a:rPr lang="fi-FI" dirty="0" err="1"/>
              <a:t>Kormos</a:t>
            </a:r>
            <a:r>
              <a:rPr lang="fi-FI" dirty="0"/>
              <a:t> &amp; Smith: </a:t>
            </a:r>
            <a:r>
              <a:rPr lang="fi-FI" dirty="0" err="1"/>
              <a:t>Teaching</a:t>
            </a:r>
            <a:r>
              <a:rPr lang="fi-FI" dirty="0"/>
              <a:t> </a:t>
            </a:r>
            <a:r>
              <a:rPr lang="fi-FI" dirty="0" err="1"/>
              <a:t>Languages</a:t>
            </a:r>
            <a:r>
              <a:rPr lang="fi-FI" dirty="0"/>
              <a:t> to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Specific</a:t>
            </a:r>
            <a:r>
              <a:rPr lang="fi-FI" dirty="0"/>
              <a:t> Learning </a:t>
            </a:r>
            <a:r>
              <a:rPr lang="fi-FI" dirty="0" err="1"/>
              <a:t>Differences</a:t>
            </a:r>
            <a:r>
              <a:rPr lang="fi-FI" dirty="0"/>
              <a:t> (2012, </a:t>
            </a:r>
            <a:r>
              <a:rPr lang="fi-FI" dirty="0" err="1"/>
              <a:t>Multilingual</a:t>
            </a:r>
            <a:r>
              <a:rPr lang="fi-FI" dirty="0"/>
              <a:t> </a:t>
            </a:r>
            <a:r>
              <a:rPr lang="fi-FI" dirty="0" err="1"/>
              <a:t>Matters</a:t>
            </a:r>
            <a:r>
              <a:rPr lang="fi-FI" dirty="0"/>
              <a:t>).</a:t>
            </a:r>
          </a:p>
          <a:p>
            <a:r>
              <a:rPr lang="fi-FI" dirty="0" err="1" smtClean="0"/>
              <a:t>Smolander</a:t>
            </a:r>
            <a:r>
              <a:rPr lang="fi-FI" dirty="0" smtClean="0"/>
              <a:t> </a:t>
            </a:r>
            <a:r>
              <a:rPr lang="fi-FI" dirty="0"/>
              <a:t>&amp; Kunnari &amp; Laasonen; Näkökulmia kielellisten taitojen arviointiin ja kielellisen </a:t>
            </a:r>
            <a:r>
              <a:rPr lang="fi-FI" dirty="0" smtClean="0"/>
              <a:t>vaikeuden </a:t>
            </a:r>
            <a:r>
              <a:rPr lang="fi-FI" dirty="0"/>
              <a:t>tunnistamiseen monikielisellä lapsella. Puhe ja kieli, 36:1, </a:t>
            </a:r>
            <a:r>
              <a:rPr lang="fi-FI" dirty="0" smtClean="0"/>
              <a:t>57-75 </a:t>
            </a:r>
            <a:r>
              <a:rPr lang="fi-FI" dirty="0"/>
              <a:t>(2016</a:t>
            </a:r>
            <a:r>
              <a:rPr lang="fi-FI" dirty="0" smtClean="0"/>
              <a:t>).</a:t>
            </a:r>
          </a:p>
          <a:p>
            <a:r>
              <a:rPr lang="fi-FI" dirty="0"/>
              <a:t>Tilastotietoa kielivalinnoista: </a:t>
            </a:r>
            <a:r>
              <a:rPr lang="fi-FI" dirty="0">
                <a:hlinkClick r:id="rId6"/>
              </a:rPr>
              <a:t>https://</a:t>
            </a:r>
            <a:r>
              <a:rPr lang="fi-FI" dirty="0" smtClean="0">
                <a:hlinkClick r:id="rId6"/>
              </a:rPr>
              <a:t>www.sukol.fi/ajankohtaista/tilastotietoa/tilastotietoa_kielivalinnoista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40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Lisätietoja kieltenopiskelusta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dirty="0" err="1"/>
              <a:t>Eurostat</a:t>
            </a:r>
            <a:r>
              <a:rPr lang="fi-FI" sz="1400" dirty="0"/>
              <a:t>, </a:t>
            </a:r>
            <a:r>
              <a:rPr lang="fi-FI" sz="1400" dirty="0" err="1"/>
              <a:t>Languages</a:t>
            </a:r>
            <a:r>
              <a:rPr lang="fi-FI" sz="1400" dirty="0"/>
              <a:t>: </a:t>
            </a:r>
            <a:r>
              <a:rPr lang="fi-FI" sz="1400" u="sng" dirty="0"/>
              <a:t>http://ec.europa.eu/eurostat/web/education-and-training/data/main-tables </a:t>
            </a:r>
            <a:r>
              <a:rPr lang="fi-FI" sz="1400" u="sng" dirty="0">
                <a:hlinkClick r:id="rId2"/>
              </a:rPr>
              <a:t>http://ec.europa.eu/eurostat/web/education-and-training/data/database</a:t>
            </a:r>
            <a:endParaRPr lang="fi-FI" sz="1400" dirty="0"/>
          </a:p>
          <a:p>
            <a:pPr marL="0" indent="0">
              <a:buNone/>
            </a:pPr>
            <a:r>
              <a:rPr lang="fi-FI" sz="1400" dirty="0"/>
              <a:t>Kielitaito kapenee, valinnanvara kouluissa vähäinen. Kieltenopettajat Marja Kyllönen, Pasi Hartikainen ja Sanna Karppanen pohtivat syitä (ohjelman puolivälissä) </a:t>
            </a:r>
            <a:r>
              <a:rPr lang="fi-FI" sz="1400" u="sng" dirty="0"/>
              <a:t>http://areena.yle.fi/1-3277408</a:t>
            </a:r>
            <a:endParaRPr lang="fi-FI" sz="1400" dirty="0"/>
          </a:p>
          <a:p>
            <a:pPr marL="0" indent="0">
              <a:buNone/>
            </a:pPr>
            <a:r>
              <a:rPr lang="fi-FI" sz="1400" dirty="0" smtClean="0"/>
              <a:t>Kielten </a:t>
            </a:r>
            <a:r>
              <a:rPr lang="fi-FI" sz="1400" dirty="0"/>
              <a:t>oppimistulokset perusopetuksen päättövaiheessa 2013: </a:t>
            </a:r>
            <a:r>
              <a:rPr lang="fi-FI" sz="1400" u="sng" dirty="0"/>
              <a:t>http://karvi.fi/publication/kielten-oppimistulokset-perusopetuksen-paattovaiheessa-2013/</a:t>
            </a:r>
          </a:p>
          <a:p>
            <a:pPr marL="0" indent="0">
              <a:buNone/>
            </a:pPr>
            <a:r>
              <a:rPr lang="fi-FI" sz="1400" dirty="0" smtClean="0"/>
              <a:t>Koulutuksen </a:t>
            </a:r>
            <a:r>
              <a:rPr lang="fi-FI" sz="1400" dirty="0"/>
              <a:t>tilastollinen vuosikirja </a:t>
            </a:r>
            <a:r>
              <a:rPr lang="fi-FI" sz="1400" dirty="0" smtClean="0"/>
              <a:t>2014: </a:t>
            </a:r>
            <a:r>
              <a:rPr lang="fi-FI" sz="1400" u="sng" dirty="0" smtClean="0"/>
              <a:t>http</a:t>
            </a:r>
            <a:r>
              <a:rPr lang="fi-FI" sz="1400" u="sng" dirty="0"/>
              <a:t>://www.oph.fi/julkaisut/2014/koulutuksen_tilastollinen_vuosikirja_2014 </a:t>
            </a:r>
            <a:endParaRPr lang="fi-FI" sz="1400" u="sng" dirty="0" smtClean="0"/>
          </a:p>
          <a:p>
            <a:pPr marL="0" indent="0">
              <a:buNone/>
            </a:pPr>
            <a:r>
              <a:rPr lang="en-US" sz="1400" dirty="0"/>
              <a:t>OECD, Education at a Glance 2015: </a:t>
            </a:r>
            <a:r>
              <a:rPr lang="fi-FI" sz="1400" u="sng" dirty="0"/>
              <a:t>http://www.oecd.org/edu/education-at-a-glance-19991487.htm</a:t>
            </a:r>
            <a:endParaRPr lang="fi-FI" sz="1400" dirty="0"/>
          </a:p>
          <a:p>
            <a:pPr marL="0" indent="0">
              <a:buNone/>
            </a:pPr>
            <a:r>
              <a:rPr lang="fi-FI" sz="1400" dirty="0" smtClean="0"/>
              <a:t>Opetushallinnon </a:t>
            </a:r>
            <a:r>
              <a:rPr lang="fi-FI" sz="1400" dirty="0"/>
              <a:t>tilastopalvelu Vipunen </a:t>
            </a:r>
            <a:r>
              <a:rPr lang="fi-FI" sz="1400" u="sng" dirty="0"/>
              <a:t>https://vipunen.fi/fi-fi</a:t>
            </a:r>
            <a:endParaRPr lang="fi-FI" sz="1400" dirty="0"/>
          </a:p>
          <a:p>
            <a:pPr marL="0" indent="0">
              <a:buNone/>
            </a:pPr>
            <a:r>
              <a:rPr lang="fi-FI" sz="1400" dirty="0" smtClean="0"/>
              <a:t>Tilastokeskus</a:t>
            </a:r>
            <a:r>
              <a:rPr lang="fi-FI" sz="1400" dirty="0"/>
              <a:t>, Ainevalinnat </a:t>
            </a:r>
            <a:r>
              <a:rPr lang="fi-FI" sz="1400" u="sng" dirty="0"/>
              <a:t>https://www.tilastokeskus.fi/til/ava/index.html </a:t>
            </a:r>
          </a:p>
          <a:p>
            <a:pPr marL="0" indent="0">
              <a:buNone/>
            </a:pPr>
            <a:r>
              <a:rPr lang="fi-FI" sz="1400" dirty="0"/>
              <a:t>Monikielisyys ja kielelliset vaikeudet: </a:t>
            </a:r>
            <a:r>
              <a:rPr lang="fi-FI" sz="1400" dirty="0" smtClean="0">
                <a:hlinkClick r:id="rId3"/>
              </a:rPr>
              <a:t>https</a:t>
            </a:r>
            <a:r>
              <a:rPr lang="fi-FI" sz="1400" dirty="0">
                <a:hlinkClick r:id="rId3"/>
              </a:rPr>
              <a:t>://</a:t>
            </a:r>
            <a:r>
              <a:rPr lang="fi-FI" sz="1400" dirty="0" smtClean="0">
                <a:hlinkClick r:id="rId3"/>
              </a:rPr>
              <a:t>oppimisentuenpaivat.files.wordpress.com/2016/09/monikielisyys-ja-kielelliset-vaikeudet-kristiina-pitkacc88nen.pdf</a:t>
            </a:r>
            <a:endParaRPr lang="fi-FI" sz="1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96" y="3347683"/>
            <a:ext cx="2154604" cy="15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Uutisotsikoiden 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>
                <a:hlinkClick r:id="rId2"/>
              </a:rPr>
              <a:t>http://selkosanomat.fi/teema/suomi-muuttuu-monikieliseksi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r>
              <a:rPr lang="fi-FI" dirty="0">
                <a:hlinkClick r:id="rId3"/>
              </a:rPr>
              <a:t>http://</a:t>
            </a:r>
            <a:r>
              <a:rPr lang="fi-FI" dirty="0" smtClean="0">
                <a:hlinkClick r:id="rId3"/>
              </a:rPr>
              <a:t>www.ts.fi/uutiset/kotimaa/3664067/Aasialaisten+kielten+tarve+matkailussa+on+ajanut+venajan+kielen+osaamisen+ohi</a:t>
            </a:r>
            <a:r>
              <a:rPr lang="fi-FI" dirty="0" smtClean="0"/>
              <a:t> </a:t>
            </a:r>
          </a:p>
          <a:p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yle.fi/uutiset/3-9843164?origin=rss</a:t>
            </a:r>
            <a:r>
              <a:rPr lang="fi-FI" dirty="0" smtClean="0"/>
              <a:t> </a:t>
            </a:r>
          </a:p>
          <a:p>
            <a:r>
              <a:rPr lang="fi-FI" dirty="0">
                <a:hlinkClick r:id="rId5"/>
              </a:rPr>
              <a:t>https://</a:t>
            </a:r>
            <a:r>
              <a:rPr lang="fi-FI" dirty="0" smtClean="0">
                <a:hlinkClick r:id="rId5"/>
              </a:rPr>
              <a:t>www.helsinki.fi/fi/uutiset/toisto-on-kielenoppimisen-perusta</a:t>
            </a:r>
            <a:r>
              <a:rPr lang="fi-FI" dirty="0" smtClean="0"/>
              <a:t> </a:t>
            </a:r>
          </a:p>
          <a:p>
            <a:r>
              <a:rPr lang="fi-FI" dirty="0">
                <a:hlinkClick r:id="rId6"/>
              </a:rPr>
              <a:t>http://</a:t>
            </a:r>
            <a:r>
              <a:rPr lang="fi-FI" dirty="0" smtClean="0">
                <a:hlinkClick r:id="rId6"/>
              </a:rPr>
              <a:t>www.hs.fi/paakirjoitukset/art-2000005361294.html</a:t>
            </a:r>
            <a:endParaRPr lang="fi-FI" dirty="0" smtClean="0"/>
          </a:p>
          <a:p>
            <a:r>
              <a:rPr lang="fi-FI" dirty="0">
                <a:hlinkClick r:id="rId7"/>
              </a:rPr>
              <a:t>http://</a:t>
            </a:r>
            <a:r>
              <a:rPr lang="fi-FI" dirty="0" smtClean="0">
                <a:hlinkClick r:id="rId7"/>
              </a:rPr>
              <a:t>www.amke.fi/ajankohtaista/uutiset/uutinen/englanti-ja-suomi-toisena-kielena-jyraavat-ammatillisessa-koulutuksessa.html</a:t>
            </a:r>
            <a:endParaRPr lang="fi-FI" dirty="0" smtClean="0"/>
          </a:p>
          <a:p>
            <a:r>
              <a:rPr lang="fi-FI" dirty="0">
                <a:hlinkClick r:id="rId8"/>
              </a:rPr>
              <a:t>https://</a:t>
            </a:r>
            <a:r>
              <a:rPr lang="fi-FI" dirty="0" smtClean="0">
                <a:hlinkClick r:id="rId8"/>
              </a:rPr>
              <a:t>yle.fi/uutiset/3-9780829?origin=rss</a:t>
            </a:r>
            <a:endParaRPr lang="fi-FI" dirty="0" smtClean="0"/>
          </a:p>
          <a:p>
            <a:r>
              <a:rPr lang="fi-FI" dirty="0">
                <a:hlinkClick r:id="rId9"/>
              </a:rPr>
              <a:t>https://ek.fi/ajankohtaista/tiedotteet/2014/05/08/kielten-opiskelu-vastaa-heikosti-tyoelaman-tarpeisiin</a:t>
            </a:r>
            <a:r>
              <a:rPr lang="fi-FI" dirty="0" smtClean="0">
                <a:hlinkClick r:id="rId9"/>
              </a:rPr>
              <a:t>/</a:t>
            </a:r>
            <a:endParaRPr lang="fi-FI" dirty="0" smtClean="0"/>
          </a:p>
          <a:p>
            <a:r>
              <a:rPr lang="fi-FI" dirty="0">
                <a:hlinkClick r:id="rId10"/>
              </a:rPr>
              <a:t>http://</a:t>
            </a:r>
            <a:r>
              <a:rPr lang="fi-FI" dirty="0" smtClean="0">
                <a:hlinkClick r:id="rId10"/>
              </a:rPr>
              <a:t>www.tekniikkatalous.fi/tyoelama/teknisesti-patevia-osaajia-on-usein-homma-kaatuu-kielitaitoon-tuulivoima-ala-huolestui-kieltenopetuksen-vahenemisesta-6669375</a:t>
            </a:r>
            <a:endParaRPr lang="fi-FI" dirty="0" smtClean="0"/>
          </a:p>
          <a:p>
            <a:r>
              <a:rPr lang="fi-FI" dirty="0">
                <a:hlinkClick r:id="rId11"/>
              </a:rPr>
              <a:t>https://</a:t>
            </a:r>
            <a:r>
              <a:rPr lang="fi-FI" dirty="0" smtClean="0">
                <a:hlinkClick r:id="rId11"/>
              </a:rPr>
              <a:t>www.mtv.fi/uutiset/kotimaa/artikkeli/nuoret-aloittavat-harvoin-valinnaisen-kielen-monipuolinen-kielitaito-on-valikoituneen-joukon-ominaisuus/6528344#gs.nqRLG14</a:t>
            </a:r>
            <a:endParaRPr lang="fi-FI" dirty="0" smtClean="0"/>
          </a:p>
          <a:p>
            <a:r>
              <a:rPr lang="fi-FI" dirty="0">
                <a:hlinkClick r:id="rId12"/>
              </a:rPr>
              <a:t>http://</a:t>
            </a:r>
            <a:r>
              <a:rPr lang="fi-FI" dirty="0" smtClean="0">
                <a:hlinkClick r:id="rId12"/>
              </a:rPr>
              <a:t>www.ts.fi/uutiset/kotimaa/3606763/GrahnLaasosen+visiossa+yha+useampi+suomalaislapsi+opiskelee+kiinaa+tai+espanjaa</a:t>
            </a:r>
            <a:endParaRPr lang="fi-FI" dirty="0" smtClean="0"/>
          </a:p>
          <a:p>
            <a:r>
              <a:rPr lang="fi-FI" dirty="0">
                <a:hlinkClick r:id="rId13"/>
              </a:rPr>
              <a:t>http://</a:t>
            </a:r>
            <a:r>
              <a:rPr lang="fi-FI" dirty="0" smtClean="0">
                <a:hlinkClick r:id="rId13"/>
              </a:rPr>
              <a:t>www.ess.fi/uutiset/kotimaa/art2385604</a:t>
            </a:r>
            <a:endParaRPr lang="fi-FI" dirty="0" smtClean="0"/>
          </a:p>
          <a:p>
            <a:r>
              <a:rPr lang="fi-FI" dirty="0">
                <a:hlinkClick r:id="rId14"/>
              </a:rPr>
              <a:t>https://</a:t>
            </a:r>
            <a:r>
              <a:rPr lang="fi-FI" dirty="0" smtClean="0">
                <a:hlinkClick r:id="rId14"/>
              </a:rPr>
              <a:t>yle.fi/uutiset/3-9668238?origin=rss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3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Keskustele 2-3 hengen ryhmissä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93531" y="1845734"/>
            <a:ext cx="1016214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smtClean="0"/>
              <a:t>Mitä kieliä olet opiskellut kouluaikoinasi?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smtClean="0"/>
              <a:t>Millä perusteella valitsit opiskelemasi kielet?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smtClean="0"/>
              <a:t>Kerro joku muisto, joka liittyy kieltenopiskeluun kouluaikoinasi. 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 Kuka vaikutti kielivalintoihisi? Kuka päätti</a:t>
            </a:r>
            <a:r>
              <a:rPr lang="fi-FI" dirty="0"/>
              <a:t>: sinä itse vai vanhempasi? </a:t>
            </a:r>
            <a:r>
              <a:rPr lang="fi-FI" dirty="0" smtClean="0"/>
              <a:t>Vaikuttivatko sisarukset </a:t>
            </a:r>
            <a:r>
              <a:rPr lang="fi-FI" dirty="0"/>
              <a:t>tai kaverit? Entä opettaja(t) tai opinto-ohjaaja</a:t>
            </a:r>
            <a:r>
              <a:rPr lang="fi-FI" dirty="0" smtClean="0"/>
              <a:t>?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9" y="4006506"/>
            <a:ext cx="2818423" cy="21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9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Monikielisyys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 Monikielisyys </a:t>
            </a:r>
            <a:r>
              <a:rPr lang="fi-FI" dirty="0"/>
              <a:t>on maailmassa yleisempää kuin </a:t>
            </a:r>
            <a:r>
              <a:rPr lang="fi-FI" dirty="0" smtClean="0"/>
              <a:t>yksikielisyys.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 Käsitys monikielisyydestä on muuttunut. Jokainen meistä on monikielinen, koska kieli itsessään sisältää monenlaista variaatiota ja eri tilanteissa puhutaan eri tavalla.</a:t>
            </a:r>
            <a:endParaRPr lang="fi-FI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 Monikielisyys on hyödyllistä, koska monikieliset yksilöt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osaavat analysoida eri kieliä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ovat parempia valikoivaa tarkkaavaisuutta vaativissa tehtävissä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ym typeface="Wingdings" panose="05000000000000000000" pitchFamily="2" charset="2"/>
              </a:rPr>
              <a:t>o</a:t>
            </a:r>
            <a:r>
              <a:rPr lang="fi-FI" dirty="0" smtClean="0">
                <a:sym typeface="Wingdings" panose="05000000000000000000" pitchFamily="2" charset="2"/>
              </a:rPr>
              <a:t>ppivat vieraita kieliä helpommin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ym typeface="Wingdings" panose="05000000000000000000" pitchFamily="2" charset="2"/>
              </a:rPr>
              <a:t>o</a:t>
            </a:r>
            <a:r>
              <a:rPr lang="fi-FI" dirty="0" smtClean="0">
                <a:sym typeface="Wingdings" panose="05000000000000000000" pitchFamily="2" charset="2"/>
              </a:rPr>
              <a:t>vat </a:t>
            </a:r>
            <a:r>
              <a:rPr lang="fi-FI" dirty="0" err="1" smtClean="0">
                <a:sym typeface="Wingdings" panose="05000000000000000000" pitchFamily="2" charset="2"/>
              </a:rPr>
              <a:t>luovempia</a:t>
            </a:r>
            <a:r>
              <a:rPr lang="fi-FI" dirty="0" smtClean="0">
                <a:sym typeface="Wingdings" panose="05000000000000000000" pitchFamily="2" charset="2"/>
              </a:rPr>
              <a:t> kuin yksikieliset --- ja dementoituvat vanhuksina 4 vuotta keskimääräistä myöhemmin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Kielitaito ja kielten oppiminen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 Kieliä voi oppia missä vaan: kotona, vapaa-ajalla, harrastuksissa, työssä, koulussa, verkossa…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 Kieltenoppimisen lähtökohtana on kielenkäyttötarve: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 smtClean="0">
                <a:sym typeface="Wingdings" panose="05000000000000000000" pitchFamily="2" charset="2"/>
              </a:rPr>
              <a:t>Mitään kieltä</a:t>
            </a:r>
            <a:r>
              <a:rPr lang="fi-FI" sz="2000" dirty="0" smtClean="0"/>
              <a:t> ei tarvitse tai edes voi osata ”täydellisesti”.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 smtClean="0"/>
              <a:t>Tärkeintä ei ole virheettömyys, vaan se, että viesti tulee ymmärretyksi. </a:t>
            </a:r>
            <a:endParaRPr lang="fi-FI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E</a:t>
            </a:r>
            <a:r>
              <a:rPr lang="fi-FI" sz="2000" dirty="0" smtClean="0"/>
              <a:t>ri kielillä toimitaan tarpeiden ja tavoitteiden mukaisesti, sillä eri tehtävissä tarvitaan eritasoista ja erilaista kielitaitoa: esim. luokassa voidaan etsiä tietoa yhdellä kielellä, asiasta keskustellaan toisella kielellä.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smtClean="0"/>
              <a:t>Kielten opiskelu kannattaa aloittaa mahdollisimman varhain, koska esimerkiksi ääntämisen oppiminen on helpompaa.</a:t>
            </a:r>
            <a:endParaRPr lang="fi-FI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smtClean="0"/>
              <a:t>Kieliä voi silti oppia missä iässä vaan!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Yhden </a:t>
            </a:r>
            <a:r>
              <a:rPr lang="fi-FI" dirty="0"/>
              <a:t>kielen oppiminen ei estä muiden kielen </a:t>
            </a:r>
            <a:r>
              <a:rPr lang="fi-FI" dirty="0" smtClean="0"/>
              <a:t>oppimista, </a:t>
            </a:r>
            <a:r>
              <a:rPr lang="fi-FI" dirty="0"/>
              <a:t>vaan </a:t>
            </a:r>
            <a:r>
              <a:rPr lang="fi-FI" dirty="0" smtClean="0"/>
              <a:t>päinvastoin helpottaa jatkossa uusien kielten oppimista.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Kielten oppimisesta on pelkkää hyötyä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90598" y="1845734"/>
            <a:ext cx="8125001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Kielten oppiminen on </a:t>
            </a:r>
            <a:r>
              <a:rPr lang="fi-FI" dirty="0" smtClean="0"/>
              <a:t>parhaimmillaan antoisaa</a:t>
            </a:r>
            <a:r>
              <a:rPr lang="fi-FI" dirty="0"/>
              <a:t>, kehittävää, </a:t>
            </a:r>
            <a:r>
              <a:rPr lang="fi-FI" dirty="0" smtClean="0"/>
              <a:t>avartavaa ja sivistävää.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 Kielet ovat avain kulttuuriin: opiskelemalla kieliä ymmärrät paremmin muiden ihmisten kieliä ja kulttuureja, mutta myös omaa taustaasi.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smtClean="0"/>
              <a:t>Monipuolinen kielitaito auttaa toimimaan monikielisessä ympäristössä.</a:t>
            </a:r>
            <a:endParaRPr lang="fi-FI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 Monipuolinen </a:t>
            </a:r>
            <a:r>
              <a:rPr lang="fi-FI" dirty="0"/>
              <a:t>kielitaito lisää muiden ymmärtämistä: voit pelata, keskustella, saada ystäviä, liikkua sulavasti sosiaalisessa mediassa</a:t>
            </a:r>
            <a:r>
              <a:rPr lang="fi-FI" dirty="0" smtClean="0"/>
              <a:t>.</a:t>
            </a:r>
            <a:endParaRPr lang="fi-FI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smtClean="0"/>
              <a:t>Englantia käytetään laajalti yhteisenä kielenä maailmalla. Sen osaaminen ei kuitenkaan riitä, sillä kaikkialla ei osata englantia.  </a:t>
            </a:r>
            <a:endParaRPr lang="fi-FI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smtClean="0"/>
              <a:t>Kieli- ja viestintätaito on ammattitaitoa. Monipuolisesta kielitaidosta on hyötyä kaikessa opiskelussa ja myöhemmin työelämässä.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Pienikin kielitaito on hyödyksi!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5" y="4457700"/>
            <a:ext cx="2281183" cy="172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Kielitietoisuus on sitä, että ---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 Eri kieliä käytetään koulussa rinnakkain.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 Kaikkia kieliä arvostetaan.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 Kieliin ja kieliyhteisöihin kohdistuvista asenteista keskustellaan.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 Eri oppiaineilla on oma kielensä, oman tiedonalansa kieli.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 Kaikki opettajat ovat myös oman tiedonalansa kielen opettajia.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 Kielellä </a:t>
            </a:r>
            <a:r>
              <a:rPr lang="fi-FI" dirty="0">
                <a:sym typeface="Wingdings" panose="05000000000000000000" pitchFamily="2" charset="2"/>
              </a:rPr>
              <a:t>on keskeinen merkitys ihmisen elämässä. 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dirty="0" smtClean="0">
              <a:sym typeface="Wingdings" panose="05000000000000000000" pitchFamily="2" charset="2"/>
            </a:endParaRP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38" y="3342205"/>
            <a:ext cx="1874715" cy="17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Tassu &amp; Tiu: Töihin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2" y="2391689"/>
            <a:ext cx="10642362" cy="3288141"/>
          </a:xfr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39973"/>
          </a:xfrm>
        </p:spPr>
        <p:txBody>
          <a:bodyPr/>
          <a:lstStyle/>
          <a:p>
            <a:r>
              <a:rPr lang="fi-FI" dirty="0" smtClean="0"/>
              <a:t>Kielivalinnoista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 </a:t>
            </a:r>
          </a:p>
          <a:p>
            <a:endParaRPr lang="fi-FI" sz="1100" dirty="0" smtClean="0"/>
          </a:p>
          <a:p>
            <a:r>
              <a:rPr lang="fi-FI" sz="1000" dirty="0" smtClean="0"/>
              <a:t>Lähteet: mukaillen, päivitetysti: Kangasvieri, T., Miettinen, E., Kukkohovi, P. &amp; Härmälä, M. 2011: Kielten tarjonta ja kielivalintojen perusteet perusopetuksessa. Tilannekatsaus joulukuu 2011. Opetushallitus. -</a:t>
            </a:r>
            <a:r>
              <a:rPr lang="fi-FI" sz="1000" dirty="0" smtClean="0">
                <a:hlinkClick r:id="rId2"/>
              </a:rPr>
              <a:t>http</a:t>
            </a:r>
            <a:r>
              <a:rPr lang="fi-FI" sz="1000" dirty="0">
                <a:hlinkClick r:id="rId2"/>
              </a:rPr>
              <a:t>://</a:t>
            </a:r>
            <a:r>
              <a:rPr lang="fi-FI" sz="1000" dirty="0" smtClean="0">
                <a:hlinkClick r:id="rId2"/>
              </a:rPr>
              <a:t>utbildningskommissionerna.fi/</a:t>
            </a:r>
            <a:r>
              <a:rPr lang="fi-FI" sz="1000" dirty="0" err="1" smtClean="0">
                <a:hlinkClick r:id="rId2"/>
              </a:rPr>
              <a:t>download</a:t>
            </a:r>
            <a:r>
              <a:rPr lang="fi-FI" sz="1000" dirty="0" smtClean="0">
                <a:hlinkClick r:id="rId2"/>
              </a:rPr>
              <a:t>/138072_Kielten_tarjonta_ja_kielivalintojen_perusteet_perusopetuksessa.pdf</a:t>
            </a:r>
            <a:r>
              <a:rPr lang="fi-FI" sz="1000" dirty="0" smtClean="0"/>
              <a:t> sekä </a:t>
            </a:r>
            <a:r>
              <a:rPr lang="fi-FI" sz="1000" dirty="0" smtClean="0">
                <a:hlinkClick r:id="rId3"/>
              </a:rPr>
              <a:t>https</a:t>
            </a:r>
            <a:r>
              <a:rPr lang="fi-FI" sz="1000" dirty="0">
                <a:hlinkClick r:id="rId3"/>
              </a:rPr>
              <a:t>://</a:t>
            </a:r>
            <a:r>
              <a:rPr lang="fi-FI" sz="1000" dirty="0" smtClean="0">
                <a:hlinkClick r:id="rId3"/>
              </a:rPr>
              <a:t>www.sukol.fi/ajankohtaista/tilastotietoa/tilastotietoa_kielivalinnoista</a:t>
            </a:r>
            <a:r>
              <a:rPr lang="fi-FI" sz="1000" dirty="0" smtClean="0"/>
              <a:t> </a:t>
            </a:r>
            <a:endParaRPr lang="fi-FI" sz="1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46" y="262173"/>
            <a:ext cx="1965960" cy="74980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17845"/>
              </p:ext>
            </p:extLst>
          </p:nvPr>
        </p:nvGraphicFramePr>
        <p:xfrm>
          <a:off x="1097280" y="1845736"/>
          <a:ext cx="9945858" cy="323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286">
                  <a:extLst>
                    <a:ext uri="{9D8B030D-6E8A-4147-A177-3AD203B41FA5}">
                      <a16:colId xmlns:a16="http://schemas.microsoft.com/office/drawing/2014/main" val="3559456994"/>
                    </a:ext>
                  </a:extLst>
                </a:gridCol>
                <a:gridCol w="3315286">
                  <a:extLst>
                    <a:ext uri="{9D8B030D-6E8A-4147-A177-3AD203B41FA5}">
                      <a16:colId xmlns:a16="http://schemas.microsoft.com/office/drawing/2014/main" val="2167016323"/>
                    </a:ext>
                  </a:extLst>
                </a:gridCol>
                <a:gridCol w="3315286">
                  <a:extLst>
                    <a:ext uri="{9D8B030D-6E8A-4147-A177-3AD203B41FA5}">
                      <a16:colId xmlns:a16="http://schemas.microsoft.com/office/drawing/2014/main" val="571982732"/>
                    </a:ext>
                  </a:extLst>
                </a:gridCol>
              </a:tblGrid>
              <a:tr h="434272">
                <a:tc>
                  <a:txBody>
                    <a:bodyPr/>
                    <a:lstStyle/>
                    <a:p>
                      <a:r>
                        <a:rPr lang="fi-FI" dirty="0" smtClean="0"/>
                        <a:t>Oppimäärä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Pakollisuus/valinnaisuus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Aloitusajankohta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4682"/>
                  </a:ext>
                </a:extLst>
              </a:tr>
              <a:tr h="749564">
                <a:tc>
                  <a:txBody>
                    <a:bodyPr/>
                    <a:lstStyle/>
                    <a:p>
                      <a:r>
                        <a:rPr lang="fi-FI" dirty="0" smtClean="0"/>
                        <a:t>A1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Yhteinen/pakollinen (useimmiten englanti)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1.–3. luokalla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148489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r>
                        <a:rPr lang="fi-FI" dirty="0" smtClean="0"/>
                        <a:t>A2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Vapaaehtoinen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Viimeistään 5. </a:t>
                      </a:r>
                      <a:r>
                        <a:rPr lang="fi-FI" dirty="0" err="1" smtClean="0"/>
                        <a:t>lk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228407"/>
                  </a:ext>
                </a:extLst>
              </a:tr>
              <a:tr h="749564">
                <a:tc>
                  <a:txBody>
                    <a:bodyPr/>
                    <a:lstStyle/>
                    <a:p>
                      <a:r>
                        <a:rPr lang="fi-FI" dirty="0" smtClean="0"/>
                        <a:t>B1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Yhteinen/pakollinen (toinen kotimainen)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6.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lk</a:t>
                      </a:r>
                      <a:r>
                        <a:rPr lang="fi-FI" baseline="0" dirty="0" smtClean="0"/>
                        <a:t> (uuden opetussuunnitelman myötä)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82912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r>
                        <a:rPr lang="fi-FI" dirty="0" smtClean="0"/>
                        <a:t>B2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Valinnainen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Yleensä 8. </a:t>
                      </a:r>
                      <a:r>
                        <a:rPr lang="fi-FI" dirty="0" err="1" smtClean="0"/>
                        <a:t>lk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69147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r>
                        <a:rPr lang="fi-FI" dirty="0" smtClean="0"/>
                        <a:t>B3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Valinnainen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Lukio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154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7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1038</TotalTime>
  <Words>1217</Words>
  <Application>Microsoft Office PowerPoint</Application>
  <PresentationFormat>Laajakuva</PresentationFormat>
  <Paragraphs>164</Paragraphs>
  <Slides>22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Retro</vt:lpstr>
      <vt:lpstr>Miksi kannattaa opiskella kieliä?  - Tietoa kielivalinnoista vanhempainiltoihin</vt:lpstr>
      <vt:lpstr>Tassu &amp; Tiu: Etelään</vt:lpstr>
      <vt:lpstr>Keskustele 2-3 hengen ryhmissä</vt:lpstr>
      <vt:lpstr>Monikielisyys</vt:lpstr>
      <vt:lpstr>Kielitaito ja kielten oppiminen</vt:lpstr>
      <vt:lpstr>Kielten oppimisesta on pelkkää hyötyä</vt:lpstr>
      <vt:lpstr>Kielitietoisuus on sitä, että ---</vt:lpstr>
      <vt:lpstr>Tassu &amp; Tiu: Töihin</vt:lpstr>
      <vt:lpstr>Kielivalinnoista</vt:lpstr>
      <vt:lpstr>Kielivalintoihin vaikuttavia tekijöitä</vt:lpstr>
      <vt:lpstr>Kieltenopiskelun tilanne Suomessa</vt:lpstr>
      <vt:lpstr>PowerPoint-esitys</vt:lpstr>
      <vt:lpstr>Kielitaitotarpeet EK:n jäsenyrityksissä 2014</vt:lpstr>
      <vt:lpstr>Tassu &amp; Tiu: Love</vt:lpstr>
      <vt:lpstr>Keskustele 2-3 hengen ryhmissä</vt:lpstr>
      <vt:lpstr>Mitä jos lapsella on oppimisvaikeuksia?</vt:lpstr>
      <vt:lpstr>Miten kieliä voi oppia kouluopetuksen ulkopuolella?</vt:lpstr>
      <vt:lpstr>Suomi on jo monikielinen</vt:lpstr>
      <vt:lpstr>S2-oppijat, oma äidinkieli ja muut  opiskeltavat kielet</vt:lpstr>
      <vt:lpstr>Lisätietoja kieltenopiskelusta </vt:lpstr>
      <vt:lpstr>Lisätietoja kieltenopiskelusta</vt:lpstr>
      <vt:lpstr>Uutisotsikoiden lähteet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Miksi kannattaa opiskella kieliä? - Tietoa kielivalinnoista</dc:title>
  <dc:creator>Kyckling, Erja</dc:creator>
  <cp:lastModifiedBy>Kyckling, Erja</cp:lastModifiedBy>
  <cp:revision>157</cp:revision>
  <dcterms:created xsi:type="dcterms:W3CDTF">2017-07-10T12:41:02Z</dcterms:created>
  <dcterms:modified xsi:type="dcterms:W3CDTF">2017-11-10T08:26:43Z</dcterms:modified>
</cp:coreProperties>
</file>